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6"/>
  </p:notesMasterIdLst>
  <p:handoutMasterIdLst>
    <p:handoutMasterId r:id="rId74"/>
  </p:handoutMasterIdLst>
  <p:sldIdLst>
    <p:sldId id="256" r:id="rId4"/>
    <p:sldId id="330" r:id="rId5"/>
    <p:sldId id="338" r:id="rId7"/>
    <p:sldId id="329" r:id="rId8"/>
    <p:sldId id="331" r:id="rId9"/>
    <p:sldId id="332" r:id="rId10"/>
    <p:sldId id="334" r:id="rId11"/>
    <p:sldId id="333" r:id="rId12"/>
    <p:sldId id="337" r:id="rId13"/>
    <p:sldId id="325" r:id="rId14"/>
    <p:sldId id="266" r:id="rId15"/>
    <p:sldId id="295" r:id="rId16"/>
    <p:sldId id="308" r:id="rId17"/>
    <p:sldId id="324" r:id="rId18"/>
    <p:sldId id="321" r:id="rId19"/>
    <p:sldId id="322" r:id="rId20"/>
    <p:sldId id="323" r:id="rId21"/>
    <p:sldId id="316" r:id="rId22"/>
    <p:sldId id="317" r:id="rId23"/>
    <p:sldId id="318" r:id="rId24"/>
    <p:sldId id="319" r:id="rId25"/>
    <p:sldId id="320" r:id="rId26"/>
    <p:sldId id="326" r:id="rId27"/>
    <p:sldId id="271" r:id="rId28"/>
    <p:sldId id="296" r:id="rId29"/>
    <p:sldId id="297" r:id="rId30"/>
    <p:sldId id="312" r:id="rId31"/>
    <p:sldId id="313" r:id="rId32"/>
    <p:sldId id="314" r:id="rId33"/>
    <p:sldId id="315" r:id="rId34"/>
    <p:sldId id="339" r:id="rId35"/>
    <p:sldId id="341" r:id="rId36"/>
    <p:sldId id="327" r:id="rId37"/>
    <p:sldId id="273" r:id="rId38"/>
    <p:sldId id="275" r:id="rId39"/>
    <p:sldId id="278" r:id="rId40"/>
    <p:sldId id="279" r:id="rId41"/>
    <p:sldId id="280" r:id="rId42"/>
    <p:sldId id="309" r:id="rId43"/>
    <p:sldId id="328" r:id="rId44"/>
    <p:sldId id="274" r:id="rId45"/>
    <p:sldId id="281" r:id="rId46"/>
    <p:sldId id="282" r:id="rId47"/>
    <p:sldId id="346" r:id="rId48"/>
    <p:sldId id="283" r:id="rId49"/>
    <p:sldId id="286" r:id="rId50"/>
    <p:sldId id="299" r:id="rId51"/>
    <p:sldId id="292" r:id="rId52"/>
    <p:sldId id="293" r:id="rId53"/>
    <p:sldId id="294" r:id="rId54"/>
    <p:sldId id="310" r:id="rId55"/>
    <p:sldId id="342" r:id="rId56"/>
    <p:sldId id="343" r:id="rId57"/>
    <p:sldId id="287" r:id="rId58"/>
    <p:sldId id="335" r:id="rId59"/>
    <p:sldId id="336" r:id="rId60"/>
    <p:sldId id="288" r:id="rId61"/>
    <p:sldId id="301" r:id="rId62"/>
    <p:sldId id="303" r:id="rId63"/>
    <p:sldId id="304" r:id="rId64"/>
    <p:sldId id="305" r:id="rId65"/>
    <p:sldId id="289" r:id="rId66"/>
    <p:sldId id="307" r:id="rId67"/>
    <p:sldId id="306" r:id="rId68"/>
    <p:sldId id="311" r:id="rId69"/>
    <p:sldId id="344" r:id="rId70"/>
    <p:sldId id="345" r:id="rId71"/>
    <p:sldId id="267" r:id="rId72"/>
    <p:sldId id="264" r:id="rId73"/>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8" autoAdjust="0"/>
    <p:restoredTop sz="96110" autoAdjust="0"/>
  </p:normalViewPr>
  <p:slideViewPr>
    <p:cSldViewPr snapToGrid="0">
      <p:cViewPr varScale="1">
        <p:scale>
          <a:sx n="94" d="100"/>
          <a:sy n="94" d="100"/>
        </p:scale>
        <p:origin x="76" y="452"/>
      </p:cViewPr>
      <p:guideLst/>
    </p:cSldViewPr>
  </p:slideViewPr>
  <p:notesTextViewPr>
    <p:cViewPr>
      <p:scale>
        <a:sx n="1" d="1"/>
        <a:sy n="1" d="1"/>
      </p:scale>
      <p:origin x="0" y="0"/>
    </p:cViewPr>
  </p:notesTextViewPr>
  <p:notesViewPr>
    <p:cSldViewPr snapToGrid="0">
      <p:cViewPr varScale="1">
        <p:scale>
          <a:sx n="73" d="100"/>
          <a:sy n="73" d="100"/>
        </p:scale>
        <p:origin x="3278" y="6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7" Type="http://schemas.openxmlformats.org/officeDocument/2006/relationships/tableStyles" Target="tableStyles.xml"/><Relationship Id="rId76" Type="http://schemas.openxmlformats.org/officeDocument/2006/relationships/viewProps" Target="viewProps.xml"/><Relationship Id="rId75" Type="http://schemas.openxmlformats.org/officeDocument/2006/relationships/presProps" Target="presProps.xml"/><Relationship Id="rId74" Type="http://schemas.openxmlformats.org/officeDocument/2006/relationships/handoutMaster" Target="handoutMasters/handoutMaster1.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https://zhuanlan.zhihu.com/p/612952127</a:t>
            </a:r>
            <a:endParaRPr lang="en-US" altLang="zh-CN"/>
          </a:p>
          <a:p>
            <a:endParaRPr lang="en-US" altLang="zh-CN"/>
          </a:p>
          <a:p>
            <a:r>
              <a:rPr lang="zh-CN" altLang="en-US"/>
              <a:t>盲目优化</a:t>
            </a:r>
            <a:endParaRPr lang="en-US" altLang="zh-CN"/>
          </a:p>
          <a:p>
            <a:r>
              <a:rPr lang="zh-CN" altLang="en-US"/>
              <a:t>主道车紧急刹车让行</a:t>
            </a:r>
            <a:r>
              <a:rPr lang="en-US" altLang="zh-CN"/>
              <a:t> </a:t>
            </a:r>
            <a:r>
              <a:rPr lang="en-US" altLang="en-US"/>
              <a:t>→</a:t>
            </a:r>
            <a:r>
              <a:rPr lang="en-US" altLang="zh-CN"/>
              <a:t> </a:t>
            </a:r>
            <a:r>
              <a:rPr lang="zh-CN" altLang="en-US"/>
              <a:t>获得高奖励</a:t>
            </a:r>
            <a:r>
              <a:rPr lang="en-US" altLang="zh-CN"/>
              <a:t> </a:t>
            </a:r>
            <a:r>
              <a:rPr lang="zh-CN" altLang="en-US"/>
              <a:t>匝道车强行切入</a:t>
            </a:r>
            <a:r>
              <a:rPr lang="en-US" altLang="zh-CN"/>
              <a:t> </a:t>
            </a:r>
            <a:r>
              <a:rPr lang="en-US" altLang="en-US"/>
              <a:t>→</a:t>
            </a:r>
            <a:r>
              <a:rPr lang="en-US" altLang="zh-CN"/>
              <a:t> </a:t>
            </a:r>
            <a:r>
              <a:rPr lang="zh-CN" altLang="en-US"/>
              <a:t>也获得相同奖励</a:t>
            </a:r>
            <a:endParaRPr lang="zh-CN" altLang="en-US"/>
          </a:p>
          <a:p>
            <a:r>
              <a:rPr lang="zh-CN" altLang="en-US"/>
              <a:t>系统无法区分</a:t>
            </a:r>
            <a:r>
              <a:rPr lang="en-US" altLang="zh-CN"/>
              <a:t>"</a:t>
            </a:r>
            <a:r>
              <a:rPr lang="zh-CN" altLang="en-US"/>
              <a:t>安全让行</a:t>
            </a:r>
            <a:r>
              <a:rPr lang="en-US" altLang="zh-CN"/>
              <a:t>"</a:t>
            </a:r>
            <a:r>
              <a:rPr lang="zh-CN" altLang="en-US"/>
              <a:t>和</a:t>
            </a:r>
            <a:r>
              <a:rPr lang="en-US" altLang="zh-CN"/>
              <a:t>"</a:t>
            </a:r>
            <a:r>
              <a:rPr lang="zh-CN" altLang="en-US"/>
              <a:t>危险切入</a:t>
            </a:r>
            <a:r>
              <a:rPr lang="en-US" altLang="zh-CN"/>
              <a:t>"</a:t>
            </a:r>
            <a:r>
              <a:rPr lang="zh-CN" altLang="en-US"/>
              <a:t>的价值差异</a:t>
            </a:r>
            <a:endParaRPr lang="zh-CN" altLang="en-US"/>
          </a:p>
          <a:p>
            <a:endParaRPr lang="zh-CN" altLang="en-US"/>
          </a:p>
          <a:p>
            <a:r>
              <a:rPr lang="zh-CN" altLang="en-US"/>
              <a:t>局部优化</a:t>
            </a:r>
            <a:r>
              <a:rPr lang="en-US" altLang="zh-CN"/>
              <a:t> </a:t>
            </a:r>
            <a:r>
              <a:rPr lang="zh-CN" altLang="en-US"/>
              <a:t>搭便车</a:t>
            </a:r>
            <a:endParaRPr lang="zh-CN" altLang="en-US"/>
          </a:p>
          <a:p>
            <a:r>
              <a:rPr lang="zh-CN" altLang="en-US"/>
              <a:t>主道车</a:t>
            </a:r>
            <a:r>
              <a:rPr lang="en-US" altLang="zh-CN"/>
              <a:t>A</a:t>
            </a:r>
            <a:r>
              <a:rPr lang="zh-CN" altLang="en-US"/>
              <a:t>主动减速创造空间</a:t>
            </a:r>
            <a:r>
              <a:rPr lang="en-US" altLang="zh-CN"/>
              <a:t> </a:t>
            </a:r>
            <a:r>
              <a:rPr lang="en-US" altLang="en-US"/>
              <a:t>→</a:t>
            </a:r>
            <a:r>
              <a:rPr lang="en-US" altLang="zh-CN"/>
              <a:t> </a:t>
            </a:r>
            <a:r>
              <a:rPr lang="zh-CN" altLang="en-US"/>
              <a:t>承担效率损失</a:t>
            </a:r>
            <a:endParaRPr lang="en-US" altLang="zh-CN"/>
          </a:p>
          <a:p>
            <a:r>
              <a:rPr lang="zh-CN" altLang="en-US"/>
              <a:t>主道车</a:t>
            </a:r>
            <a:r>
              <a:rPr lang="en-US" altLang="zh-CN"/>
              <a:t>B</a:t>
            </a:r>
            <a:r>
              <a:rPr lang="zh-CN" altLang="en-US"/>
              <a:t>保持速度（搭便车）</a:t>
            </a:r>
            <a:r>
              <a:rPr lang="en-US" altLang="en-US"/>
              <a:t>→</a:t>
            </a:r>
            <a:r>
              <a:rPr lang="en-US" altLang="zh-CN"/>
              <a:t> </a:t>
            </a:r>
            <a:r>
              <a:rPr lang="zh-CN" altLang="en-US"/>
              <a:t>享受车</a:t>
            </a:r>
            <a:r>
              <a:rPr lang="en-US" altLang="zh-CN"/>
              <a:t>A</a:t>
            </a:r>
            <a:r>
              <a:rPr lang="zh-CN" altLang="en-US"/>
              <a:t>创造的汇入机会</a:t>
            </a:r>
            <a:endParaRPr lang="zh-CN" altLang="en-US"/>
          </a:p>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sym typeface="+mn-ea"/>
              </a:rPr>
              <a:t>1</a:t>
            </a:r>
            <a:r>
              <a:rPr lang="zh-CN" altLang="en-US">
                <a:sym typeface="+mn-ea"/>
              </a:rPr>
              <a:t>、</a:t>
            </a:r>
            <a:r>
              <a:rPr lang="en-US" altLang="zh-CN">
                <a:sym typeface="+mn-ea"/>
              </a:rPr>
              <a:t>- </a:t>
            </a:r>
            <a:r>
              <a:rPr lang="zh-CN" altLang="en-US">
                <a:sym typeface="+mn-ea"/>
              </a:rPr>
              <a:t>在训练阶段通过</a:t>
            </a:r>
            <a:r>
              <a:rPr lang="en-US" altLang="zh-CN">
                <a:sym typeface="+mn-ea"/>
              </a:rPr>
              <a:t> </a:t>
            </a:r>
            <a:r>
              <a:rPr lang="zh-CN" altLang="en-US">
                <a:sym typeface="+mn-ea"/>
              </a:rPr>
              <a:t>集中式</a:t>
            </a:r>
            <a:r>
              <a:rPr lang="en-US" altLang="zh-CN">
                <a:sym typeface="+mn-ea"/>
              </a:rPr>
              <a:t> Critic / </a:t>
            </a:r>
            <a:r>
              <a:rPr lang="zh-CN" altLang="en-US">
                <a:sym typeface="+mn-ea"/>
              </a:rPr>
              <a:t>价值函数</a:t>
            </a:r>
            <a:r>
              <a:rPr lang="en-US" altLang="zh-CN">
                <a:sym typeface="+mn-ea"/>
              </a:rPr>
              <a:t> </a:t>
            </a:r>
            <a:r>
              <a:rPr lang="zh-CN" altLang="en-US">
                <a:sym typeface="+mn-ea"/>
              </a:rPr>
              <a:t>接收所有智能体的局部观测</a:t>
            </a:r>
            <a:r>
              <a:rPr lang="en-US" altLang="zh-CN">
                <a:sym typeface="+mn-ea"/>
              </a:rPr>
              <a:t> + </a:t>
            </a:r>
            <a:r>
              <a:rPr lang="zh-CN" altLang="en-US">
                <a:sym typeface="+mn-ea"/>
              </a:rPr>
              <a:t>环境全局状态。</a:t>
            </a:r>
            <a:endParaRPr lang="zh-CN" altLang="en-US"/>
          </a:p>
          <a:p>
            <a:r>
              <a:rPr lang="en-US" altLang="zh-CN">
                <a:sym typeface="+mn-ea"/>
              </a:rPr>
              <a:t>- </a:t>
            </a:r>
            <a:r>
              <a:rPr lang="zh-CN" altLang="en-US">
                <a:sym typeface="+mn-ea"/>
              </a:rPr>
              <a:t>对每一步骤计算的</a:t>
            </a:r>
            <a:r>
              <a:rPr lang="en-US" altLang="zh-CN">
                <a:sym typeface="+mn-ea"/>
              </a:rPr>
              <a:t> TD </a:t>
            </a:r>
            <a:r>
              <a:rPr lang="zh-CN" altLang="en-US">
                <a:sym typeface="+mn-ea"/>
              </a:rPr>
              <a:t>误差或策略梯度都利用了</a:t>
            </a:r>
            <a:r>
              <a:rPr lang="en-US" altLang="zh-CN">
                <a:sym typeface="+mn-ea"/>
              </a:rPr>
              <a:t> </a:t>
            </a:r>
            <a:r>
              <a:rPr lang="zh-CN" altLang="en-US">
                <a:sym typeface="+mn-ea"/>
              </a:rPr>
              <a:t>完整信息，从而减小</a:t>
            </a:r>
            <a:r>
              <a:rPr lang="en-US" altLang="zh-CN">
                <a:sym typeface="+mn-ea"/>
              </a:rPr>
              <a:t> </a:t>
            </a:r>
            <a:r>
              <a:rPr lang="zh-CN" altLang="en-US">
                <a:sym typeface="+mn-ea"/>
              </a:rPr>
              <a:t>部分可观测马尔可夫决策过程（</a:t>
            </a:r>
            <a:r>
              <a:rPr lang="en-US" altLang="zh-CN">
                <a:sym typeface="+mn-ea"/>
              </a:rPr>
              <a:t>POMDP</a:t>
            </a:r>
            <a:r>
              <a:rPr lang="zh-CN" altLang="en-US">
                <a:sym typeface="+mn-ea"/>
              </a:rPr>
              <a:t>）</a:t>
            </a:r>
            <a:r>
              <a:rPr lang="en-US" altLang="zh-CN">
                <a:sym typeface="+mn-ea"/>
              </a:rPr>
              <a:t> </a:t>
            </a:r>
            <a:r>
              <a:rPr lang="zh-CN" altLang="en-US">
                <a:sym typeface="+mn-ea"/>
              </a:rPr>
              <a:t>带来的估计偏差。</a:t>
            </a:r>
            <a:endParaRPr lang="zh-CN" altLang="en-US"/>
          </a:p>
          <a:p>
            <a:r>
              <a:rPr lang="en-US" altLang="zh-CN">
                <a:sym typeface="+mn-ea"/>
              </a:rPr>
              <a:t>- </a:t>
            </a:r>
            <a:r>
              <a:rPr lang="zh-CN" altLang="en-US">
                <a:sym typeface="+mn-ea"/>
              </a:rPr>
              <a:t>策略泛化</a:t>
            </a:r>
            <a:r>
              <a:rPr lang="en-US" altLang="zh-CN">
                <a:sym typeface="+mn-ea"/>
              </a:rPr>
              <a:t> </a:t>
            </a:r>
            <a:r>
              <a:rPr lang="en-US" altLang="en-US">
                <a:sym typeface="+mn-ea"/>
              </a:rPr>
              <a:t>↑</a:t>
            </a:r>
            <a:r>
              <a:rPr lang="zh-CN" altLang="en-US">
                <a:sym typeface="+mn-ea"/>
              </a:rPr>
              <a:t>：即使执行时只有局部观测，</a:t>
            </a:r>
            <a:r>
              <a:rPr lang="en-US" altLang="zh-CN">
                <a:sym typeface="+mn-ea"/>
              </a:rPr>
              <a:t>Actor </a:t>
            </a:r>
            <a:r>
              <a:rPr lang="zh-CN" altLang="en-US">
                <a:sym typeface="+mn-ea"/>
              </a:rPr>
              <a:t>也已在</a:t>
            </a:r>
            <a:r>
              <a:rPr lang="en-US" altLang="zh-CN">
                <a:sym typeface="+mn-ea"/>
              </a:rPr>
              <a:t>“</a:t>
            </a:r>
            <a:r>
              <a:rPr lang="zh-CN" altLang="en-US">
                <a:sym typeface="+mn-ea"/>
              </a:rPr>
              <a:t>全局一致</a:t>
            </a:r>
            <a:r>
              <a:rPr lang="en-US" altLang="zh-CN">
                <a:sym typeface="+mn-ea"/>
              </a:rPr>
              <a:t>”</a:t>
            </a:r>
            <a:r>
              <a:rPr lang="zh-CN" altLang="en-US">
                <a:sym typeface="+mn-ea"/>
              </a:rPr>
              <a:t>梯度下优化。</a:t>
            </a:r>
            <a:endParaRPr lang="zh-CN" altLang="en-US"/>
          </a:p>
          <a:p>
            <a:endParaRPr lang="zh-CN" altLang="en-US"/>
          </a:p>
          <a:p>
            <a:r>
              <a:rPr lang="en-US" altLang="zh-CN">
                <a:sym typeface="+mn-ea"/>
              </a:rPr>
              <a:t>2</a:t>
            </a:r>
            <a:r>
              <a:rPr lang="zh-CN" altLang="en-US">
                <a:sym typeface="+mn-ea"/>
              </a:rPr>
              <a:t>、</a:t>
            </a:r>
            <a:r>
              <a:rPr lang="en-US" altLang="zh-CN">
                <a:sym typeface="+mn-ea"/>
              </a:rPr>
              <a:t> </a:t>
            </a:r>
            <a:r>
              <a:rPr lang="zh-CN" altLang="en-US">
                <a:sym typeface="+mn-ea"/>
              </a:rPr>
              <a:t>在多智能体</a:t>
            </a:r>
            <a:r>
              <a:rPr lang="en-US" altLang="zh-CN">
                <a:sym typeface="+mn-ea"/>
              </a:rPr>
              <a:t> RL </a:t>
            </a:r>
            <a:r>
              <a:rPr lang="zh-CN" altLang="en-US">
                <a:sym typeface="+mn-ea"/>
              </a:rPr>
              <a:t>中，每个智能体的策略更新会改变</a:t>
            </a:r>
            <a:r>
              <a:rPr lang="en-US" altLang="zh-CN">
                <a:sym typeface="+mn-ea"/>
              </a:rPr>
              <a:t> </a:t>
            </a:r>
            <a:r>
              <a:rPr lang="zh-CN" altLang="en-US">
                <a:sym typeface="+mn-ea"/>
              </a:rPr>
              <a:t>环境动态，导致单智能体视角下的</a:t>
            </a:r>
            <a:r>
              <a:rPr lang="en-US" altLang="zh-CN">
                <a:sym typeface="+mn-ea"/>
              </a:rPr>
              <a:t> MDP </a:t>
            </a:r>
            <a:r>
              <a:rPr lang="zh-CN" altLang="en-US">
                <a:sym typeface="+mn-ea"/>
              </a:rPr>
              <a:t>不再静止。</a:t>
            </a:r>
            <a:endParaRPr lang="zh-CN" altLang="en-US"/>
          </a:p>
          <a:p>
            <a:r>
              <a:rPr lang="en-US" altLang="zh-CN">
                <a:sym typeface="+mn-ea"/>
              </a:rPr>
              <a:t>- CTDE </a:t>
            </a:r>
            <a:r>
              <a:rPr lang="zh-CN" altLang="en-US">
                <a:sym typeface="+mn-ea"/>
              </a:rPr>
              <a:t>使用</a:t>
            </a:r>
            <a:r>
              <a:rPr lang="en-US" altLang="zh-CN">
                <a:sym typeface="+mn-ea"/>
              </a:rPr>
              <a:t> </a:t>
            </a:r>
            <a:r>
              <a:rPr lang="zh-CN" altLang="en-US">
                <a:sym typeface="+mn-ea"/>
              </a:rPr>
              <a:t>策略</a:t>
            </a:r>
            <a:r>
              <a:rPr lang="en-US" altLang="zh-CN">
                <a:sym typeface="+mn-ea"/>
              </a:rPr>
              <a:t>/</a:t>
            </a:r>
            <a:r>
              <a:rPr lang="zh-CN" altLang="en-US">
                <a:sym typeface="+mn-ea"/>
              </a:rPr>
              <a:t>动作联合输入</a:t>
            </a:r>
            <a:r>
              <a:rPr lang="en-US" altLang="zh-CN">
                <a:sym typeface="+mn-ea"/>
              </a:rPr>
              <a:t> </a:t>
            </a:r>
            <a:r>
              <a:rPr lang="zh-CN" altLang="en-US">
                <a:sym typeface="+mn-ea"/>
              </a:rPr>
              <a:t>的中央</a:t>
            </a:r>
            <a:r>
              <a:rPr lang="en-US" altLang="zh-CN">
                <a:sym typeface="+mn-ea"/>
              </a:rPr>
              <a:t> Critic</a:t>
            </a:r>
            <a:r>
              <a:rPr lang="zh-CN" altLang="en-US">
                <a:sym typeface="+mn-ea"/>
              </a:rPr>
              <a:t>，显式感知并学习</a:t>
            </a:r>
            <a:r>
              <a:rPr lang="en-US" altLang="zh-CN">
                <a:sym typeface="+mn-ea"/>
              </a:rPr>
              <a:t>“</a:t>
            </a:r>
            <a:r>
              <a:rPr lang="zh-CN" altLang="en-US">
                <a:sym typeface="+mn-ea"/>
              </a:rPr>
              <a:t>其它智能体当前策略</a:t>
            </a:r>
            <a:r>
              <a:rPr lang="en-US" altLang="zh-CN">
                <a:sym typeface="+mn-ea"/>
              </a:rPr>
              <a:t>”</a:t>
            </a:r>
            <a:r>
              <a:rPr lang="zh-CN" altLang="en-US">
                <a:sym typeface="+mn-ea"/>
              </a:rPr>
              <a:t>。</a:t>
            </a:r>
            <a:endParaRPr lang="zh-CN" altLang="en-US"/>
          </a:p>
          <a:p>
            <a:endParaRPr lang="zh-CN" altLang="en-US"/>
          </a:p>
          <a:p>
            <a:r>
              <a:rPr lang="en-US" altLang="zh-CN"/>
              <a:t>3</a:t>
            </a:r>
            <a:r>
              <a:rPr lang="zh-CN" altLang="en-US"/>
              <a:t>、在多智能体系统中，智能体为了协作必须共享信息；但实时通信（带宽、时延、丢包）常成为实际部署瓶颈。</a:t>
            </a:r>
            <a:r>
              <a:rPr lang="en-US" altLang="zh-CN"/>
              <a:t>CTDE </a:t>
            </a:r>
            <a:r>
              <a:rPr lang="zh-CN" altLang="en-US"/>
              <a:t>用</a:t>
            </a:r>
            <a:r>
              <a:rPr lang="en-US" altLang="zh-CN"/>
              <a:t>“</a:t>
            </a:r>
            <a:r>
              <a:rPr lang="zh-CN" altLang="en-US"/>
              <a:t>离线集中、在线分散</a:t>
            </a:r>
            <a:r>
              <a:rPr lang="en-US" altLang="zh-CN"/>
              <a:t>”</a:t>
            </a:r>
            <a:r>
              <a:rPr lang="zh-CN" altLang="en-US"/>
              <a:t>的两阶段流程，把通信开销挪到训练端，让上线执行几乎不依赖或仅极少依赖实时通信，从而</a:t>
            </a:r>
            <a:r>
              <a:rPr lang="en-US" altLang="zh-CN"/>
              <a:t> </a:t>
            </a:r>
            <a:r>
              <a:rPr lang="zh-CN" altLang="en-US"/>
              <a:t>兼顾协作质量与执行效率。</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以</a:t>
            </a:r>
            <a:r>
              <a:rPr lang="en-US" altLang="zh-CN"/>
              <a:t>3</a:t>
            </a:r>
            <a:r>
              <a:rPr lang="zh-CN" altLang="en-US"/>
              <a:t>个智能体为例每个智能体独立计算自己的</a:t>
            </a:r>
            <a:r>
              <a:rPr lang="en-US" altLang="zh-CN"/>
              <a:t>Q</a:t>
            </a:r>
            <a:r>
              <a:rPr lang="zh-CN" altLang="en-US"/>
              <a:t>值（</a:t>
            </a:r>
            <a:r>
              <a:rPr lang="en-US" altLang="zh-CN"/>
              <a:t>Q1,Q2,Q3Q1​,Q2​,Q3​</a:t>
            </a:r>
            <a:r>
              <a:rPr lang="zh-CN" altLang="en-US"/>
              <a:t>），</a:t>
            </a:r>
            <a:r>
              <a:rPr lang="en-US" altLang="zh-CN"/>
              <a:t> </a:t>
            </a:r>
            <a:r>
              <a:rPr lang="zh-CN" altLang="en-US"/>
              <a:t>参数矩阵由权重矩阵</a:t>
            </a:r>
            <a:r>
              <a:rPr lang="en-US" altLang="zh-CN"/>
              <a:t>w</a:t>
            </a:r>
            <a:r>
              <a:rPr lang="zh-CN" altLang="en-US"/>
              <a:t>和偏置矩阵</a:t>
            </a:r>
            <a:r>
              <a:rPr lang="en-US" altLang="zh-CN"/>
              <a:t>b</a:t>
            </a:r>
            <a:r>
              <a:rPr lang="zh-CN" altLang="en-US"/>
              <a:t>组成。</a:t>
            </a:r>
            <a:endParaRPr lang="zh-CN" altLang="en-US"/>
          </a:p>
          <a:p>
            <a:r>
              <a:rPr lang="zh-CN" altLang="en-US"/>
              <a:t>每个智能体的局部</a:t>
            </a:r>
            <a:r>
              <a:rPr lang="en-US" altLang="zh-CN"/>
              <a:t>Q</a:t>
            </a:r>
            <a:r>
              <a:rPr lang="zh-CN" altLang="en-US"/>
              <a:t>值</a:t>
            </a:r>
            <a:r>
              <a:rPr lang="en-US" altLang="zh-CN"/>
              <a:t> Q i Q i ​ </a:t>
            </a:r>
            <a:r>
              <a:rPr lang="zh-CN" altLang="en-US"/>
              <a:t>首先与第一层动态生成的权重矩阵</a:t>
            </a:r>
            <a:r>
              <a:rPr lang="en-US" altLang="zh-CN"/>
              <a:t> W 1 ( s ) </a:t>
            </a:r>
            <a:r>
              <a:rPr lang="zh-CN" altLang="en-US"/>
              <a:t>进行线性变换，叠加偏置项</a:t>
            </a:r>
            <a:r>
              <a:rPr lang="en-US" altLang="zh-CN"/>
              <a:t> b 1 ( s )  </a:t>
            </a:r>
            <a:r>
              <a:rPr lang="zh-CN" altLang="en-US"/>
              <a:t>后通过激活函数得到中间表征；</a:t>
            </a:r>
            <a:endParaRPr lang="zh-CN" altLang="en-US"/>
          </a:p>
          <a:p>
            <a:r>
              <a:rPr lang="zh-CN" altLang="en-US"/>
              <a:t>该表征进一步与第二层权重</a:t>
            </a:r>
            <a:r>
              <a:rPr lang="en-US" altLang="zh-CN"/>
              <a:t> W 2 ( s ) </a:t>
            </a:r>
            <a:r>
              <a:rPr lang="zh-CN" altLang="en-US"/>
              <a:t>相乘并叠加偏置</a:t>
            </a:r>
            <a:r>
              <a:rPr lang="en-US" altLang="zh-CN"/>
              <a:t> b 2 ( s ) </a:t>
            </a:r>
            <a:r>
              <a:rPr lang="zh-CN" altLang="en-US"/>
              <a:t>最终输出满足单调性约束的全局状态动作值</a:t>
            </a:r>
            <a:r>
              <a:rPr lang="en-US" altLang="zh-CN"/>
              <a:t> Q t o t ​ </a:t>
            </a:r>
            <a:r>
              <a:rPr lang="zh-CN" altLang="en-US"/>
              <a:t>。</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生成参数矩阵的</a:t>
            </a:r>
            <a:r>
              <a:rPr lang="zh-CN" altLang="en-US"/>
              <a:t>网络我们称为超网络</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GIF"/><Relationship Id="rId1"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9.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9.GIF"/><Relationship Id="rId1" Type="http://schemas.openxmlformats.org/officeDocument/2006/relationships/image" Target="../media/image20.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GIF"/><Relationship Id="rId1" Type="http://schemas.openxmlformats.org/officeDocument/2006/relationships/image" Target="../media/image2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1.GIF"/><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3.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33.png"/><Relationship Id="rId2" Type="http://schemas.openxmlformats.org/officeDocument/2006/relationships/image" Target="../media/image37.png"/><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3.xml"/><Relationship Id="rId7" Type="http://schemas.openxmlformats.org/officeDocument/2006/relationships/image" Target="../media/image40.GIF"/><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image" Target="../media/image41.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41.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44.png"/><Relationship Id="rId1" Type="http://schemas.openxmlformats.org/officeDocument/2006/relationships/image" Target="../media/image43.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0.GIF"/><Relationship Id="rId7" Type="http://schemas.openxmlformats.org/officeDocument/2006/relationships/image" Target="../media/image31.GIF"/><Relationship Id="rId6" Type="http://schemas.openxmlformats.org/officeDocument/2006/relationships/image" Target="../media/image48.GIF"/><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39.png"/><Relationship Id="rId2" Type="http://schemas.openxmlformats.org/officeDocument/2006/relationships/image" Target="../media/image47.png"/><Relationship Id="rId10" Type="http://schemas.openxmlformats.org/officeDocument/2006/relationships/notesSlide" Target="../notesSlides/notesSlide50.xml"/><Relationship Id="rId1" Type="http://schemas.openxmlformats.org/officeDocument/2006/relationships/image" Target="../media/image46.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2621602" y="5106823"/>
            <a:ext cx="6952684" cy="646331"/>
          </a:xfrm>
          <a:prstGeom prst="rect">
            <a:avLst/>
          </a:prstGeom>
          <a:noFill/>
        </p:spPr>
        <p:txBody>
          <a:bodyPr wrap="square" rtlCol="0">
            <a:spAutoFit/>
          </a:bodyPr>
          <a:lstStyle/>
          <a:p>
            <a:pPr algn="ctr"/>
            <a:r>
              <a:rPr lang="en-US" altLang="zh-CN" sz="3600">
                <a:solidFill>
                  <a:srgbClr val="0A66AD"/>
                </a:solidFill>
                <a:latin typeface="Times New Roman" panose="02020603050405020304" pitchFamily="18" charset="0"/>
                <a:cs typeface="Times New Roman" panose="02020603050405020304" pitchFamily="18" charset="0"/>
              </a:rPr>
              <a:t>Your Name</a:t>
            </a:r>
            <a:endParaRPr lang="en-US" sz="3600">
              <a:solidFill>
                <a:srgbClr val="0A66A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89235" y="1690921"/>
            <a:ext cx="11217418" cy="1938020"/>
          </a:xfrm>
          <a:prstGeom prst="rect">
            <a:avLst/>
          </a:prstGeom>
          <a:noFill/>
        </p:spPr>
        <p:txBody>
          <a:bodyPr wrap="square" rtlCol="0" anchor="ctr">
            <a:spAutoFit/>
          </a:bodyPr>
          <a:lstStyle/>
          <a:p>
            <a:pPr algn="ctr"/>
            <a:r>
              <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Multi-Agent Reinforcement Learning</a:t>
            </a:r>
            <a:endPar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FF0000"/>
                </a:solidFill>
              </a:rPr>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多智能体强化学习（</a:t>
            </a:r>
            <a:r>
              <a:rPr lang="en-US" altLang="zh-CN"/>
              <a:t>Multi-Agent Reinforcement Learning</a:t>
            </a:r>
            <a:r>
              <a:rPr lang="zh-CN" altLang="en-US"/>
              <a:t>，</a:t>
            </a:r>
            <a:r>
              <a:rPr lang="en-US" altLang="zh-CN"/>
              <a:t>MARL</a:t>
            </a:r>
            <a:r>
              <a:rPr lang="zh-CN" altLang="en-US"/>
              <a:t>）是强化学习的一个分支，它研究的是在一个环境中有多个智能体（</a:t>
            </a:r>
            <a:r>
              <a:rPr lang="en-US" altLang="zh-CN"/>
              <a:t>agent</a:t>
            </a:r>
            <a:r>
              <a:rPr lang="zh-CN" altLang="en-US"/>
              <a:t>）同时学习和决策的情境。在这种情境下，每个智能体都在尝试最大化其自身的回报，但它们的行为可能会影响到其他智能体和整个系统的表现。</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750777979417"/>
          <p:cNvPicPr>
            <a:picLocks noChangeAspect="1"/>
          </p:cNvPicPr>
          <p:nvPr/>
        </p:nvPicPr>
        <p:blipFill>
          <a:blip r:embed="rId1"/>
          <a:stretch>
            <a:fillRect/>
          </a:stretch>
        </p:blipFill>
        <p:spPr>
          <a:xfrm>
            <a:off x="7061200" y="3867150"/>
            <a:ext cx="4057650" cy="1771650"/>
          </a:xfrm>
          <a:prstGeom prst="rect">
            <a:avLst/>
          </a:prstGeom>
        </p:spPr>
      </p:pic>
      <p:pic>
        <p:nvPicPr>
          <p:cNvPr id="8" name="图片 7" descr="1750777979433"/>
          <p:cNvPicPr>
            <a:picLocks noChangeAspect="1"/>
          </p:cNvPicPr>
          <p:nvPr/>
        </p:nvPicPr>
        <p:blipFill>
          <a:blip r:embed="rId2"/>
          <a:stretch>
            <a:fillRect/>
          </a:stretch>
        </p:blipFill>
        <p:spPr>
          <a:xfrm>
            <a:off x="2070100" y="3609975"/>
            <a:ext cx="3486150" cy="2286000"/>
          </a:xfrm>
          <a:prstGeom prst="rect">
            <a:avLst/>
          </a:prstGeom>
        </p:spPr>
      </p:pic>
      <p:sp>
        <p:nvSpPr>
          <p:cNvPr id="9" name="文本框 8"/>
          <p:cNvSpPr txBox="1"/>
          <p:nvPr/>
        </p:nvSpPr>
        <p:spPr>
          <a:xfrm>
            <a:off x="2743835" y="6034405"/>
            <a:ext cx="2139315" cy="368300"/>
          </a:xfrm>
          <a:prstGeom prst="rect">
            <a:avLst/>
          </a:prstGeom>
          <a:noFill/>
        </p:spPr>
        <p:txBody>
          <a:bodyPr wrap="square" rtlCol="0">
            <a:spAutoFit/>
          </a:bodyPr>
          <a:p>
            <a:r>
              <a:rPr lang="zh-CN" altLang="en-US"/>
              <a:t>机器人足球比赛</a:t>
            </a:r>
            <a:endParaRPr lang="zh-CN" altLang="en-US"/>
          </a:p>
        </p:txBody>
      </p:sp>
      <p:sp>
        <p:nvSpPr>
          <p:cNvPr id="10" name="文本框 9"/>
          <p:cNvSpPr txBox="1"/>
          <p:nvPr/>
        </p:nvSpPr>
        <p:spPr>
          <a:xfrm>
            <a:off x="8287385" y="6034405"/>
            <a:ext cx="1605280" cy="368300"/>
          </a:xfrm>
          <a:prstGeom prst="rect">
            <a:avLst/>
          </a:prstGeom>
          <a:noFill/>
        </p:spPr>
        <p:txBody>
          <a:bodyPr wrap="square" rtlCol="0">
            <a:spAutoFit/>
          </a:bodyPr>
          <a:p>
            <a:r>
              <a:rPr lang="zh-CN" altLang="en-US"/>
              <a:t>星际争霸游戏</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en-US" altLang="zh-CN"/>
              <a:t>Highway-env</a:t>
            </a:r>
            <a:r>
              <a:rPr lang="zh-CN" altLang="en-US"/>
              <a:t>中的多车匝道汇入环境模拟了车辆在高速匝道协同汇入主路的场景，需通过多智能体协作实现安全高效的交通流。</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
          <p:cNvPicPr>
            <a:picLocks noChangeAspect="1"/>
          </p:cNvPicPr>
          <p:nvPr/>
        </p:nvPicPr>
        <p:blipFill>
          <a:blip r:embed="rId1"/>
          <a:stretch>
            <a:fillRect/>
          </a:stretch>
        </p:blipFill>
        <p:spPr>
          <a:xfrm>
            <a:off x="2905760" y="3580765"/>
            <a:ext cx="6484620" cy="15220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b="1">
                <a:solidFill>
                  <a:schemeClr val="accent5">
                    <a:lumMod val="75000"/>
                  </a:schemeClr>
                </a:solidFill>
                <a:sym typeface="+mn-ea"/>
              </a:rPr>
              <a:t>执行</a:t>
            </a:r>
            <a:r>
              <a:rPr lang="en-US" altLang="zh-CN" b="1">
                <a:solidFill>
                  <a:schemeClr val="accent5">
                    <a:lumMod val="75000"/>
                  </a:schemeClr>
                </a:solidFill>
                <a:sym typeface="+mn-ea"/>
              </a:rPr>
              <a:t> python test_multi.py</a:t>
            </a:r>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r>
              <a:rPr lang="zh-CN" altLang="en-US">
                <a:sym typeface="+mn-ea"/>
              </a:rPr>
              <a:t>多智能体环境中，可以使用不同智能算法控制每一辆车，也可以使用同一个智能算法控制所有车。每辆车的观察是不同的、奖励也是不同的，彼此之间既要应对环境交通，也要协调或竞争。</a:t>
            </a:r>
            <a:endParaRPr lang="en-US" altLang="zh-CN" b="1">
              <a:solidFill>
                <a:schemeClr val="accent5">
                  <a:lumMod val="75000"/>
                </a:schemeClr>
              </a:solidFill>
              <a:sym typeface="+mn-ea"/>
            </a:endParaRPr>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sz="2000" b="1">
              <a:solidFill>
                <a:schemeClr val="accent5">
                  <a:lumMod val="75000"/>
                </a:schemeClr>
              </a:solidFill>
            </a:endParaRPr>
          </a:p>
          <a:p>
            <a:r>
              <a:rPr lang="zh-CN" altLang="en-US" sz="2000" b="1">
                <a:solidFill>
                  <a:schemeClr val="accent5">
                    <a:lumMod val="75000"/>
                  </a:schemeClr>
                </a:solidFill>
              </a:rPr>
              <a:t>执行</a:t>
            </a:r>
            <a:r>
              <a:rPr lang="en-US" altLang="zh-CN" sz="2000" b="1">
                <a:solidFill>
                  <a:schemeClr val="accent5">
                    <a:lumMod val="75000"/>
                  </a:schemeClr>
                </a:solidFill>
              </a:rPr>
              <a:t> python test_single.py</a:t>
            </a:r>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zh-CN" altLang="en-US" sz="2000">
              <a:solidFill>
                <a:schemeClr val="tx1"/>
              </a:solidFill>
            </a:endParaRPr>
          </a:p>
          <a:p>
            <a:r>
              <a:rPr lang="zh-CN" altLang="en-US" sz="2000">
                <a:solidFill>
                  <a:schemeClr val="tx1"/>
                </a:solidFill>
              </a:rPr>
              <a:t>单智能体环境中，智能驾驶算法只能控制一辆车，其他车辆由规则或</a:t>
            </a:r>
            <a:r>
              <a:rPr lang="en-US" altLang="zh-CN" sz="2000">
                <a:solidFill>
                  <a:schemeClr val="tx1"/>
                </a:solidFill>
              </a:rPr>
              <a:t> IDM </a:t>
            </a:r>
            <a:r>
              <a:rPr lang="zh-CN" altLang="en-US" sz="2000">
                <a:solidFill>
                  <a:schemeClr val="tx1"/>
                </a:solidFill>
              </a:rPr>
              <a:t>等模型驱动。算法需要学会控制车辆汇入单一模式下的车流。</a:t>
            </a:r>
            <a:endParaRPr lang="zh-CN" altLang="en-US" sz="2000">
              <a:solidFill>
                <a:schemeClr val="tx1"/>
              </a:solidFill>
            </a:endParaRPr>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pic>
        <p:nvPicPr>
          <p:cNvPr id="9" name="图片 8" descr="1751535840620"/>
          <p:cNvPicPr>
            <a:picLocks noChangeAspect="1"/>
          </p:cNvPicPr>
          <p:nvPr/>
        </p:nvPicPr>
        <p:blipFill>
          <a:blip r:embed="rId1"/>
          <a:stretch>
            <a:fillRect/>
          </a:stretch>
        </p:blipFill>
        <p:spPr>
          <a:xfrm>
            <a:off x="898525" y="2971800"/>
            <a:ext cx="4057650" cy="914400"/>
          </a:xfrm>
          <a:prstGeom prst="rect">
            <a:avLst/>
          </a:prstGeom>
        </p:spPr>
      </p:pic>
      <p:pic>
        <p:nvPicPr>
          <p:cNvPr id="10" name="图片 9" descr="1"/>
          <p:cNvPicPr>
            <a:picLocks noChangeAspect="1"/>
          </p:cNvPicPr>
          <p:nvPr/>
        </p:nvPicPr>
        <p:blipFill>
          <a:blip r:embed="rId2"/>
          <a:stretch>
            <a:fillRect/>
          </a:stretch>
        </p:blipFill>
        <p:spPr>
          <a:xfrm>
            <a:off x="7096125" y="2971800"/>
            <a:ext cx="4066540" cy="9544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a:t>创建匝道汇入环境，并传入生成自动驾驶的数量</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sym typeface="+mn-ea"/>
              </a:rPr>
              <a:t>import random</a:t>
            </a:r>
            <a:endParaRPr lang="en-US" altLang="zh-CN"/>
          </a:p>
          <a:p>
            <a:r>
              <a:rPr lang="en-US" altLang="zh-CN"/>
              <a:t>if __name__ == "__main__":</a:t>
            </a:r>
            <a:endParaRPr lang="en-US" altLang="zh-CN"/>
          </a:p>
          <a:p>
            <a:r>
              <a:rPr lang="en-US" altLang="zh-CN"/>
              <a:t>    AGENTS_NUM = 3 #</a:t>
            </a:r>
            <a:r>
              <a:rPr lang="zh-CN" altLang="en-US"/>
              <a:t>自动驾驶车辆数量</a:t>
            </a:r>
            <a:endParaRPr lang="zh-CN" altLang="en-US"/>
          </a:p>
          <a:p>
            <a:r>
              <a:rPr lang="en-US" altLang="zh-CN"/>
              <a:t>    env = gym.make('merge-multi-agent-v0', </a:t>
            </a:r>
            <a:endParaRPr lang="en-US" altLang="zh-CN"/>
          </a:p>
          <a:p>
            <a:pPr marL="457200" lvl="1" indent="457200"/>
            <a:r>
              <a:rPr lang="en-US" altLang="zh-CN"/>
              <a:t> render_mode='human',</a:t>
            </a:r>
            <a:endParaRPr lang="en-US" altLang="zh-CN"/>
          </a:p>
          <a:p>
            <a:r>
              <a:rPr lang="en-US" altLang="zh-CN"/>
              <a:t>                   config={</a:t>
            </a:r>
            <a:endParaRPr lang="en-US" altLang="zh-CN"/>
          </a:p>
          <a:p>
            <a:r>
              <a:rPr lang="en-US" altLang="zh-CN"/>
              <a:t>                    </a:t>
            </a:r>
            <a:r>
              <a:rPr lang="en-US" altLang="zh-CN" b="1"/>
              <a:t>"traffic_density": 999,</a:t>
            </a:r>
            <a:endParaRPr lang="en-US" altLang="zh-CN" b="1"/>
          </a:p>
          <a:p>
            <a:r>
              <a:rPr lang="en-US" altLang="zh-CN"/>
              <a:t>                    "controlled_vehicles":AGENTS_NUM,</a:t>
            </a:r>
            <a:endParaRPr lang="en-US" altLang="zh-CN"/>
          </a:p>
          <a:p>
            <a:r>
              <a:rPr lang="en-US" altLang="zh-CN"/>
              <a:t>                    })</a:t>
            </a:r>
            <a:endParaRPr lang="en-US" altLang="zh-CN"/>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a:p>
          <a:p>
            <a:r>
              <a:rPr lang="zh-CN" altLang="en-US"/>
              <a:t>创建匝道汇入环境</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t>import random</a:t>
            </a:r>
            <a:endParaRPr lang="en-US" altLang="zh-CN"/>
          </a:p>
          <a:p>
            <a:r>
              <a:rPr lang="en-US" altLang="zh-CN"/>
              <a:t>if __name__ == "__main__":</a:t>
            </a:r>
            <a:endParaRPr lang="en-US" altLang="zh-CN"/>
          </a:p>
          <a:p>
            <a:r>
              <a:rPr lang="en-US" altLang="zh-CN"/>
              <a:t>    env = gym.make('merge-multi-agent-v0', render_mode='human',</a:t>
            </a:r>
            <a:endParaRPr lang="en-US" altLang="zh-CN"/>
          </a:p>
          <a:p>
            <a:r>
              <a:rPr lang="en-US" altLang="zh-CN"/>
              <a:t>                   config={</a:t>
            </a:r>
            <a:endParaRPr lang="en-US" altLang="zh-CN"/>
          </a:p>
          <a:p>
            <a:r>
              <a:rPr lang="en-US" altLang="zh-CN"/>
              <a:t>                    </a:t>
            </a:r>
            <a:r>
              <a:rPr lang="en-US" altLang="zh-CN" b="1"/>
              <a:t>"traffic_density": 0,</a:t>
            </a:r>
            <a:endParaRPr lang="en-US" altLang="zh-CN" b="1"/>
          </a:p>
          <a:p>
            <a:r>
              <a:rPr lang="en-US" altLang="zh-CN"/>
              <a:t>                    })</a:t>
            </a:r>
            <a:endParaRPr lang="en-US" altLang="zh-CN"/>
          </a:p>
          <a:p>
            <a:r>
              <a:rPr lang="en-US" altLang="zh-CN"/>
              <a:t>    env.reset()</a:t>
            </a:r>
            <a:endParaRPr lang="en-US" altLang="zh-CN"/>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5708650" y="2052320"/>
            <a:ext cx="6039485" cy="1198880"/>
          </a:xfrm>
          <a:prstGeom prst="rect">
            <a:avLst/>
          </a:prstGeom>
          <a:noFill/>
        </p:spPr>
        <p:txBody>
          <a:bodyPr wrap="square" rtlCol="0">
            <a:spAutoFit/>
          </a:bodyPr>
          <a:p>
            <a:r>
              <a:rPr lang="en-US" altLang="zh-CN" b="1">
                <a:solidFill>
                  <a:schemeClr val="accent5">
                    <a:lumMod val="75000"/>
                  </a:schemeClr>
                </a:solidFill>
              </a:rPr>
              <a:t>obs: Tuple(Box(-inf, inf, (5, 5), float32))</a:t>
            </a:r>
            <a:endParaRPr lang="en-US" altLang="zh-CN" b="1">
              <a:solidFill>
                <a:schemeClr val="accent5">
                  <a:lumMod val="75000"/>
                </a:schemeClr>
              </a:solidFill>
            </a:endParaRPr>
          </a:p>
          <a:p>
            <a:r>
              <a:rPr lang="zh-CN" altLang="en-US"/>
              <a:t>观察空间是一个元组，其中</a:t>
            </a:r>
            <a:r>
              <a:rPr lang="en-US" altLang="zh-CN"/>
              <a:t>Box</a:t>
            </a:r>
            <a:r>
              <a:rPr lang="zh-CN" altLang="en-US"/>
              <a:t>对应智能体的感知信息</a:t>
            </a:r>
            <a:r>
              <a:rPr lang="en-US" altLang="zh-CN"/>
              <a:t>:</a:t>
            </a:r>
            <a:r>
              <a:rPr lang="zh-CN" altLang="en-US"/>
              <a:t>一个</a:t>
            </a:r>
            <a:r>
              <a:rPr lang="en-US" altLang="zh-CN"/>
              <a:t>5x5</a:t>
            </a:r>
            <a:r>
              <a:rPr lang="zh-CN" altLang="en-US"/>
              <a:t>的矩阵，第一行表示自车信息，其他行表示周围车辆及障碍物信息。</a:t>
            </a:r>
            <a:endParaRPr lang="zh-CN" altLang="en-US"/>
          </a:p>
        </p:txBody>
      </p:sp>
      <p:sp>
        <p:nvSpPr>
          <p:cNvPr id="10" name="文本框 9"/>
          <p:cNvSpPr txBox="1"/>
          <p:nvPr/>
        </p:nvSpPr>
        <p:spPr>
          <a:xfrm>
            <a:off x="5768975" y="3251200"/>
            <a:ext cx="5758180" cy="1198880"/>
          </a:xfrm>
          <a:prstGeom prst="rect">
            <a:avLst/>
          </a:prstGeom>
          <a:noFill/>
        </p:spPr>
        <p:txBody>
          <a:bodyPr wrap="square" rtlCol="0">
            <a:spAutoFit/>
          </a:bodyPr>
          <a:p>
            <a:r>
              <a:rPr lang="en-US" altLang="zh-CN" b="1">
                <a:solidFill>
                  <a:schemeClr val="accent5">
                    <a:lumMod val="75000"/>
                  </a:schemeClr>
                </a:solidFill>
              </a:rPr>
              <a:t>action: Tuple(Discrete(5))</a:t>
            </a:r>
            <a:endParaRPr lang="en-US" altLang="zh-CN" b="1">
              <a:solidFill>
                <a:schemeClr val="accent5">
                  <a:lumMod val="75000"/>
                </a:schemeClr>
              </a:solidFill>
            </a:endParaRPr>
          </a:p>
          <a:p>
            <a:r>
              <a:rPr lang="zh-CN" altLang="en-US"/>
              <a:t>动作空间是一个元组，包含一个离散的数字，表示动作选择。离散数字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3535045"/>
            <a:ext cx="4517390" cy="2584450"/>
          </a:xfrm>
          <a:prstGeom prst="rect">
            <a:avLst/>
          </a:prstGeom>
          <a:noFill/>
        </p:spPr>
        <p:txBody>
          <a:bodyPr wrap="square" rtlCol="0">
            <a:spAutoFit/>
          </a:bodyPr>
          <a:p>
            <a:r>
              <a:rPr lang="en-US" altLang="zh-CN" b="1">
                <a:solidFill>
                  <a:schemeClr val="accent5">
                    <a:lumMod val="75000"/>
                  </a:schemeClr>
                </a:solidFill>
              </a:rPr>
              <a:t>next_obs: (array([[ 1.        ,  0.45003015,  1.        ,  0.27795443, -0.0135613 ],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dtype=float32),)</a:t>
            </a:r>
            <a:endParaRPr lang="en-US" altLang="zh-CN" b="1">
              <a:solidFill>
                <a:schemeClr val="accent5">
                  <a:lumMod val="75000"/>
                </a:schemeClr>
              </a:solidFill>
            </a:endParaRPr>
          </a:p>
          <a:p>
            <a:r>
              <a:rPr lang="zh-CN" altLang="en-US"/>
              <a:t>观察空间是一个元组，其中包括一个</a:t>
            </a:r>
            <a:r>
              <a:rPr lang="en-US" altLang="zh-CN"/>
              <a:t>5x5</a:t>
            </a:r>
            <a:r>
              <a:rPr lang="zh-CN" altLang="en-US"/>
              <a:t>的矩阵</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4836160"/>
            <a:ext cx="4517390" cy="645160"/>
          </a:xfrm>
          <a:prstGeom prst="rect">
            <a:avLst/>
          </a:prstGeom>
          <a:noFill/>
        </p:spPr>
        <p:txBody>
          <a:bodyPr wrap="square" rtlCol="0">
            <a:spAutoFit/>
          </a:bodyPr>
          <a:p>
            <a:r>
              <a:rPr lang="en-US" altLang="zh-CN" b="1">
                <a:solidFill>
                  <a:schemeClr val="accent5">
                    <a:lumMod val="75000"/>
                  </a:schemeClr>
                </a:solidFill>
              </a:rPr>
              <a:t>reward : 0.7569081803702318</a:t>
            </a:r>
            <a:endParaRPr lang="en-US" altLang="zh-CN" b="1">
              <a:solidFill>
                <a:schemeClr val="accent5">
                  <a:lumMod val="75000"/>
                </a:schemeClr>
              </a:solidFill>
            </a:endParaRPr>
          </a:p>
          <a:p>
            <a:r>
              <a:rPr lang="zh-CN"/>
              <a:t>奖励是单个智能体得到的奖励</a:t>
            </a:r>
            <a:endParaRPr lang="zh-CN"/>
          </a:p>
        </p:txBody>
      </p:sp>
      <p:sp>
        <p:nvSpPr>
          <p:cNvPr id="4" name="文本框 3"/>
          <p:cNvSpPr txBox="1"/>
          <p:nvPr/>
        </p:nvSpPr>
        <p:spPr>
          <a:xfrm>
            <a:off x="7419340" y="5615940"/>
            <a:ext cx="4517390" cy="922020"/>
          </a:xfrm>
          <a:prstGeom prst="rect">
            <a:avLst/>
          </a:prstGeom>
          <a:noFill/>
        </p:spPr>
        <p:txBody>
          <a:bodyPr wrap="square" rtlCol="0">
            <a:spAutoFit/>
          </a:bodyPr>
          <a:p>
            <a:r>
              <a:rPr lang="en-US" altLang="zh-CN" b="1">
                <a:solidFill>
                  <a:schemeClr val="accent5">
                    <a:lumMod val="75000"/>
                  </a:schemeClr>
                </a:solidFill>
              </a:rPr>
              <a:t>done:  False</a:t>
            </a:r>
            <a:endParaRPr lang="en-US" altLang="zh-CN" b="1">
              <a:solidFill>
                <a:schemeClr val="accent5">
                  <a:lumMod val="75000"/>
                </a:schemeClr>
              </a:solidFill>
            </a:endParaRPr>
          </a:p>
          <a:p>
            <a:r>
              <a:rPr lang="en-US" altLang="zh-CN"/>
              <a:t>done</a:t>
            </a:r>
            <a:r>
              <a:rPr lang="zh-CN" altLang="en-US"/>
              <a:t>表示智能体是否完成，即是否到达终点或发生碰撞</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3858895" cy="2584450"/>
          </a:xfrm>
          <a:prstGeom prst="rect">
            <a:avLst/>
          </a:prstGeom>
          <a:noFill/>
        </p:spPr>
        <p:txBody>
          <a:bodyPr wrap="square" rtlCol="0">
            <a:spAutoFit/>
          </a:bodyPr>
          <a:p>
            <a:r>
              <a:rPr lang="zh-CN" altLang="en-US" b="1"/>
              <a:t>观察空间</a:t>
            </a:r>
            <a:endParaRPr lang="en-US" altLang="zh-CN" b="1"/>
          </a:p>
          <a:p>
            <a:r>
              <a:rPr lang="en-US" altLang="zh-CN"/>
              <a:t>print ('obs:',env.observation_space)</a:t>
            </a:r>
            <a:endParaRPr lang="en-US" altLang="zh-CN"/>
          </a:p>
          <a:p>
            <a:endParaRPr lang="en-US" altLang="zh-CN"/>
          </a:p>
          <a:p>
            <a:endParaRPr lang="en-US" altLang="zh-CN"/>
          </a:p>
          <a:p>
            <a:endParaRPr lang="en-US" altLang="zh-CN"/>
          </a:p>
          <a:p>
            <a:endParaRPr lang="en-US" altLang="zh-CN"/>
          </a:p>
          <a:p>
            <a:endParaRPr lang="en-US" altLang="zh-CN"/>
          </a:p>
          <a:p>
            <a:r>
              <a:rPr lang="zh-CN" altLang="en-US" b="1"/>
              <a:t>动作空间</a:t>
            </a:r>
            <a:endParaRPr lang="en-US" altLang="zh-CN" b="1"/>
          </a:p>
          <a:p>
            <a:r>
              <a:rPr lang="en-US" altLang="zh-CN"/>
              <a:t>print ('action:',env.action_space)</a:t>
            </a:r>
            <a:endParaRPr lang="en-US" altLang="zh-CN"/>
          </a:p>
        </p:txBody>
      </p:sp>
      <p:sp>
        <p:nvSpPr>
          <p:cNvPr id="2" name="文本框 1"/>
          <p:cNvSpPr txBox="1"/>
          <p:nvPr/>
        </p:nvSpPr>
        <p:spPr>
          <a:xfrm>
            <a:off x="5215890" y="2911475"/>
            <a:ext cx="6039485" cy="1753235"/>
          </a:xfrm>
          <a:prstGeom prst="rect">
            <a:avLst/>
          </a:prstGeom>
          <a:noFill/>
        </p:spPr>
        <p:txBody>
          <a:bodyPr wrap="square" rtlCol="0">
            <a:spAutoFit/>
          </a:bodyPr>
          <a:p>
            <a:r>
              <a:rPr lang="en-US" altLang="zh-CN" b="1">
                <a:solidFill>
                  <a:schemeClr val="accent5">
                    <a:lumMod val="75000"/>
                  </a:schemeClr>
                </a:solidFill>
              </a:rPr>
              <a:t>Tuple(Box(-inf, inf, (5, 5), float32), Box(-inf, inf, (5, 5), float32), </a:t>
            </a:r>
            <a:endParaRPr lang="en-US" altLang="zh-CN" b="1">
              <a:solidFill>
                <a:schemeClr val="accent5">
                  <a:lumMod val="75000"/>
                </a:schemeClr>
              </a:solidFill>
            </a:endParaRPr>
          </a:p>
          <a:p>
            <a:r>
              <a:rPr lang="en-US" altLang="zh-CN" b="1">
                <a:solidFill>
                  <a:schemeClr val="accent5">
                    <a:lumMod val="75000"/>
                  </a:schemeClr>
                </a:solidFill>
              </a:rPr>
              <a:t>Box(-inf, inf, (5, 5), float32))</a:t>
            </a:r>
            <a:endParaRPr lang="en-US" altLang="zh-CN" b="1">
              <a:solidFill>
                <a:schemeClr val="accent5">
                  <a:lumMod val="75000"/>
                </a:schemeClr>
              </a:solidFill>
            </a:endParaRPr>
          </a:p>
          <a:p>
            <a:r>
              <a:rPr lang="zh-CN" altLang="en-US"/>
              <a:t>观察空间是一个元组，其中每个</a:t>
            </a:r>
            <a:r>
              <a:rPr lang="en-US" altLang="zh-CN"/>
              <a:t>Box</a:t>
            </a:r>
            <a:r>
              <a:rPr lang="zh-CN" altLang="en-US"/>
              <a:t>对应一个智能体的感知信息（这里</a:t>
            </a:r>
            <a:r>
              <a:rPr lang="en-US" altLang="zh-CN"/>
              <a:t>3</a:t>
            </a:r>
            <a:r>
              <a:rPr lang="zh-CN" altLang="en-US"/>
              <a:t>个智能体对应</a:t>
            </a:r>
            <a:r>
              <a:rPr lang="en-US" altLang="zh-CN"/>
              <a:t>3</a:t>
            </a:r>
            <a:r>
              <a:rPr lang="zh-CN" altLang="en-US"/>
              <a:t>个</a:t>
            </a:r>
            <a:r>
              <a:rPr lang="en-US" altLang="zh-CN"/>
              <a:t>Box</a:t>
            </a:r>
            <a:r>
              <a:rPr lang="zh-CN" altLang="en-US"/>
              <a:t>）。</a:t>
            </a:r>
            <a:endParaRPr lang="zh-CN" altLang="en-US"/>
          </a:p>
          <a:p>
            <a:r>
              <a:rPr lang="zh-CN" altLang="en-US"/>
              <a:t>每个</a:t>
            </a:r>
            <a:r>
              <a:rPr lang="en-US" altLang="zh-CN"/>
              <a:t>Box</a:t>
            </a:r>
            <a:r>
              <a:rPr lang="zh-CN" altLang="en-US"/>
              <a:t>是一个</a:t>
            </a:r>
            <a:r>
              <a:rPr lang="en-US" altLang="zh-CN"/>
              <a:t>5x5</a:t>
            </a:r>
            <a:r>
              <a:rPr lang="zh-CN" altLang="en-US"/>
              <a:t>的矩阵，第一行表示自车信息，其他行表示周围车辆及障碍物信息。</a:t>
            </a:r>
            <a:endParaRPr lang="zh-CN" altLang="en-US"/>
          </a:p>
        </p:txBody>
      </p:sp>
      <p:sp>
        <p:nvSpPr>
          <p:cNvPr id="8" name="文本框 7"/>
          <p:cNvSpPr txBox="1"/>
          <p:nvPr/>
        </p:nvSpPr>
        <p:spPr>
          <a:xfrm>
            <a:off x="5215890" y="4878705"/>
            <a:ext cx="5758180" cy="1198880"/>
          </a:xfrm>
          <a:prstGeom prst="rect">
            <a:avLst/>
          </a:prstGeom>
          <a:noFill/>
        </p:spPr>
        <p:txBody>
          <a:bodyPr wrap="square" rtlCol="0">
            <a:spAutoFit/>
          </a:bodyPr>
          <a:p>
            <a:r>
              <a:rPr lang="en-US" altLang="zh-CN" b="1">
                <a:solidFill>
                  <a:schemeClr val="accent5">
                    <a:lumMod val="75000"/>
                  </a:schemeClr>
                </a:solidFill>
              </a:rPr>
              <a:t>Tuple(Discrete(5), Discrete(5), Discrete(5))</a:t>
            </a:r>
            <a:endParaRPr lang="en-US" altLang="zh-CN" b="1">
              <a:solidFill>
                <a:schemeClr val="accent5">
                  <a:lumMod val="75000"/>
                </a:schemeClr>
              </a:solidFill>
            </a:endParaRPr>
          </a:p>
          <a:p>
            <a:r>
              <a:rPr lang="zh-CN" altLang="en-US"/>
              <a:t>动作空间是一个元组，每个离散的数字，表示每个智能体都有独立的动作选择。离散数字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3741420"/>
            <a:ext cx="4442460" cy="645160"/>
          </a:xfrm>
          <a:prstGeom prst="rect">
            <a:avLst/>
          </a:prstGeom>
          <a:noFill/>
        </p:spPr>
        <p:txBody>
          <a:bodyPr wrap="square" rtlCol="0">
            <a:spAutoFit/>
          </a:bodyPr>
          <a:p>
            <a:r>
              <a:rPr lang="en-US" altLang="zh-CN" b="1">
                <a:solidFill>
                  <a:schemeClr val="accent5">
                    <a:lumMod val="75000"/>
                  </a:schemeClr>
                </a:solidFill>
              </a:rPr>
              <a:t>actions: (2, 2, 3)</a:t>
            </a:r>
            <a:endParaRPr lang="en-US" altLang="zh-CN" b="1">
              <a:solidFill>
                <a:schemeClr val="accent5">
                  <a:lumMod val="75000"/>
                </a:schemeClr>
              </a:solidFill>
            </a:endParaRPr>
          </a:p>
          <a:p>
            <a:r>
              <a:rPr lang="zh-CN" altLang="en-US">
                <a:sym typeface="+mn-ea"/>
              </a:rPr>
              <a:t>为每个智能体随机生成一个</a:t>
            </a:r>
            <a:r>
              <a:rPr lang="en-US" altLang="zh-CN">
                <a:sym typeface="+mn-ea"/>
              </a:rPr>
              <a:t>0~4</a:t>
            </a:r>
            <a:r>
              <a:rPr lang="zh-CN" altLang="en-US">
                <a:sym typeface="+mn-ea"/>
              </a:rPr>
              <a:t>的整数动作</a:t>
            </a:r>
            <a:endParaRPr lang="en-US" altLang="zh-CN" b="1">
              <a:solidFill>
                <a:schemeClr val="accent5">
                  <a:lumMod val="75000"/>
                </a:schemeClr>
              </a:solidFill>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ltLang="en-US"/>
              <a:t>安装</a:t>
            </a:r>
            <a:r>
              <a:rPr lang="en-US" altLang="zh-CN"/>
              <a:t>A</a:t>
            </a:r>
            <a:r>
              <a:rPr lang="en-US" altLang="zh-CN"/>
              <a:t>naconda</a:t>
            </a:r>
            <a:endParaRPr lang="en-US" altLang="zh-CN"/>
          </a:p>
          <a:p>
            <a:pPr marL="0" indent="0">
              <a:buNone/>
            </a:pPr>
            <a:endParaRPr lang="zh-CN" altLang="en-US"/>
          </a:p>
          <a:p>
            <a:pPr marL="0" indent="0">
              <a:buNone/>
            </a:pPr>
            <a:r>
              <a:rPr lang="zh-CN" altLang="en-US"/>
              <a:t>下载：</a:t>
            </a:r>
            <a:r>
              <a:rPr lang="en-US" altLang="zh-CN"/>
              <a:t>https://www.anaconda.com/</a:t>
            </a:r>
            <a:endParaRPr lang="en-US" altLang="zh-CN"/>
          </a:p>
          <a:p>
            <a:pPr marL="0" indent="0">
              <a:buNone/>
            </a:pPr>
            <a:endParaRPr lang="zh-CN" altLang="en-US"/>
          </a:p>
          <a:p>
            <a:pPr marL="0" indent="0">
              <a:buNone/>
            </a:pPr>
            <a:r>
              <a:rPr lang="zh-CN" altLang="en-US"/>
              <a:t>安装：</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
          <p:cNvPicPr>
            <a:picLocks noChangeAspect="1"/>
          </p:cNvPicPr>
          <p:nvPr/>
        </p:nvPicPr>
        <p:blipFill>
          <a:blip r:embed="rId1"/>
          <a:srcRect r="9054" b="9667"/>
          <a:stretch>
            <a:fillRect/>
          </a:stretch>
        </p:blipFill>
        <p:spPr>
          <a:xfrm>
            <a:off x="2785110" y="1585595"/>
            <a:ext cx="2564130" cy="688340"/>
          </a:xfrm>
          <a:prstGeom prst="rect">
            <a:avLst/>
          </a:prstGeom>
        </p:spPr>
      </p:pic>
      <p:pic>
        <p:nvPicPr>
          <p:cNvPr id="4" name="图片 3" descr="2"/>
          <p:cNvPicPr>
            <a:picLocks noChangeAspect="1"/>
          </p:cNvPicPr>
          <p:nvPr/>
        </p:nvPicPr>
        <p:blipFill>
          <a:blip r:embed="rId2"/>
          <a:srcRect r="16457" b="3321"/>
          <a:stretch>
            <a:fillRect/>
          </a:stretch>
        </p:blipFill>
        <p:spPr>
          <a:xfrm>
            <a:off x="6637655" y="1802130"/>
            <a:ext cx="2865755" cy="1626870"/>
          </a:xfrm>
          <a:prstGeom prst="rect">
            <a:avLst/>
          </a:prstGeom>
        </p:spPr>
      </p:pic>
      <p:pic>
        <p:nvPicPr>
          <p:cNvPr id="8" name="图片 7" descr="3"/>
          <p:cNvPicPr>
            <a:picLocks noChangeAspect="1"/>
          </p:cNvPicPr>
          <p:nvPr/>
        </p:nvPicPr>
        <p:blipFill>
          <a:blip r:embed="rId3"/>
          <a:stretch>
            <a:fillRect/>
          </a:stretch>
        </p:blipFill>
        <p:spPr>
          <a:xfrm>
            <a:off x="1664970" y="3701415"/>
            <a:ext cx="3684270" cy="2875915"/>
          </a:xfrm>
          <a:prstGeom prst="rect">
            <a:avLst/>
          </a:prstGeom>
        </p:spPr>
      </p:pic>
      <p:pic>
        <p:nvPicPr>
          <p:cNvPr id="9" name="图片 8" descr="4"/>
          <p:cNvPicPr>
            <a:picLocks noChangeAspect="1"/>
          </p:cNvPicPr>
          <p:nvPr/>
        </p:nvPicPr>
        <p:blipFill>
          <a:blip r:embed="rId4"/>
          <a:stretch>
            <a:fillRect/>
          </a:stretch>
        </p:blipFill>
        <p:spPr>
          <a:xfrm>
            <a:off x="5711825" y="3701415"/>
            <a:ext cx="3597910" cy="27635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2368550"/>
            <a:ext cx="4072255" cy="3753485"/>
          </a:xfrm>
          <a:prstGeom prst="rect">
            <a:avLst/>
          </a:prstGeom>
          <a:noFill/>
        </p:spPr>
        <p:txBody>
          <a:bodyPr wrap="square" rtlCol="0">
            <a:spAutoFit/>
          </a:bodyPr>
          <a:p>
            <a:r>
              <a:rPr lang="en-US" altLang="zh-CN" sz="1000" b="1">
                <a:solidFill>
                  <a:schemeClr val="accent5">
                    <a:lumMod val="75000"/>
                  </a:schemeClr>
                </a:solidFill>
              </a:rPr>
              <a:t>next_obs: (array([[1.        , 0.36717543, 0.        , 0.36036798,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        ,  0.6068338 ,  0.01582319,  0.25242722, -0.00226459],</a:t>
            </a:r>
            <a:endParaRPr lang="en-US" altLang="zh-CN" sz="1000" b="1">
              <a:solidFill>
                <a:schemeClr val="accent5">
                  <a:lumMod val="75000"/>
                </a:schemeClr>
              </a:solidFill>
            </a:endParaRPr>
          </a:p>
          <a:p>
            <a:r>
              <a:rPr lang="en-US" altLang="zh-CN" sz="1000" b="1">
                <a:solidFill>
                  <a:schemeClr val="accent5">
                    <a:lumMod val="75000"/>
                  </a:schemeClr>
                </a:solidFill>
              </a:rPr>
              <a:t>       [ 1.        , -0.0073676 , -0.01527401,  0.10293238,  0.00215633],</a:t>
            </a:r>
            <a:endParaRPr lang="en-US" altLang="zh-CN" sz="1000" b="1">
              <a:solidFill>
                <a:schemeClr val="accent5">
                  <a:lumMod val="75000"/>
                </a:schemeClr>
              </a:solidFill>
            </a:endParaRPr>
          </a:p>
          <a:p>
            <a:r>
              <a:rPr lang="en-US" altLang="zh-CN" sz="1000" b="1">
                <a:solidFill>
                  <a:schemeClr val="accent5">
                    <a:lumMod val="75000"/>
                  </a:schemeClr>
                </a:solidFill>
              </a:rPr>
              <a:t>       [ 1.        ,  0.01081322,  0.9841768 , -0.25242722,  0.00226459],</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array([[ 1.0000000e+00,  5.9946626e-01,  5.4917374e-04,  3.5535961e-01,</a:t>
            </a:r>
            <a:endParaRPr lang="en-US" altLang="zh-CN" sz="1000" b="1">
              <a:solidFill>
                <a:schemeClr val="accent5">
                  <a:lumMod val="75000"/>
                </a:schemeClr>
              </a:solidFill>
            </a:endParaRPr>
          </a:p>
          <a:p>
            <a:r>
              <a:rPr lang="en-US" altLang="zh-CN" sz="1000" b="1">
                <a:solidFill>
                  <a:schemeClr val="accent5">
                    <a:lumMod val="75000"/>
                  </a:schemeClr>
                </a:solidFill>
              </a:rPr>
              <a:t>        -1.0826073e-04],</a:t>
            </a:r>
            <a:endParaRPr lang="en-US" altLang="zh-CN" sz="1000" b="1">
              <a:solidFill>
                <a:schemeClr val="accent5">
                  <a:lumMod val="75000"/>
                </a:schemeClr>
              </a:solidFill>
            </a:endParaRPr>
          </a:p>
          <a:p>
            <a:r>
              <a:rPr lang="en-US" altLang="zh-CN" sz="1000" b="1">
                <a:solidFill>
                  <a:schemeClr val="accent5">
                    <a:lumMod val="75000"/>
                  </a:schemeClr>
                </a:solidFill>
              </a:rPr>
              <a:t>       [ 1.0000000e+00,  7.3676016e-03,  1.5274012e-02, -1.0293238e-01,</a:t>
            </a:r>
            <a:endParaRPr lang="en-US" altLang="zh-CN" sz="1000" b="1">
              <a:solidFill>
                <a:schemeClr val="accent5">
                  <a:lumMod val="75000"/>
                </a:schemeClr>
              </a:solidFill>
            </a:endParaRPr>
          </a:p>
          <a:p>
            <a:r>
              <a:rPr lang="en-US" altLang="zh-CN" sz="1000" b="1">
                <a:solidFill>
                  <a:schemeClr val="accent5">
                    <a:lumMod val="75000"/>
                  </a:schemeClr>
                </a:solidFill>
              </a:rPr>
              <a:t>        -2.1563252e-03],</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 dtype=float32))</a:t>
            </a:r>
            <a:endParaRPr lang="en-US" altLang="zh-CN" sz="1000" b="1">
              <a:solidFill>
                <a:schemeClr val="accent5">
                  <a:lumMod val="75000"/>
                </a:schemeClr>
              </a:solidFill>
            </a:endParaRPr>
          </a:p>
          <a:p>
            <a:r>
              <a:rPr lang="zh-CN" altLang="en-US">
                <a:sym typeface="+mn-ea"/>
              </a:rPr>
              <a:t>返回的观察为</a:t>
            </a:r>
            <a:r>
              <a:rPr lang="en-US" altLang="zh-CN">
                <a:sym typeface="+mn-ea"/>
              </a:rPr>
              <a:t>3</a:t>
            </a:r>
            <a:r>
              <a:rPr lang="zh-CN" altLang="en-US">
                <a:sym typeface="+mn-ea"/>
              </a:rPr>
              <a:t>个</a:t>
            </a:r>
            <a:r>
              <a:rPr lang="en-US" altLang="zh-CN">
                <a:sym typeface="+mn-ea"/>
              </a:rPr>
              <a:t>5x5</a:t>
            </a:r>
            <a:r>
              <a:rPr lang="zh-CN" altLang="en-US">
                <a:sym typeface="+mn-ea"/>
              </a:rPr>
              <a:t>的数组</a:t>
            </a:r>
            <a:endParaRPr lang="zh-CN" altLang="en-US" b="1">
              <a:solidFill>
                <a:schemeClr val="accent5">
                  <a:lumMod val="75000"/>
                </a:schemeClr>
              </a:solidFill>
              <a:sym typeface="+mn-ea"/>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229225" y="4568825"/>
            <a:ext cx="6962775" cy="614045"/>
          </a:xfrm>
          <a:prstGeom prst="rect">
            <a:avLst/>
          </a:prstGeom>
          <a:noFill/>
        </p:spPr>
        <p:txBody>
          <a:bodyPr wrap="square" rtlCol="0">
            <a:spAutoFit/>
          </a:bodyPr>
          <a:p>
            <a:r>
              <a:rPr lang="en-US" altLang="zh-CN" sz="1600" b="1">
                <a:solidFill>
                  <a:schemeClr val="accent5">
                    <a:lumMod val="75000"/>
                  </a:schemeClr>
                </a:solidFill>
              </a:rPr>
              <a:t>rewards : (0.9414719096737294, -199.49025046945255, -206.75173531633448)</a:t>
            </a:r>
            <a:endParaRPr lang="en-US" altLang="zh-CN" sz="1600" b="1">
              <a:solidFill>
                <a:schemeClr val="accent5">
                  <a:lumMod val="75000"/>
                </a:schemeClr>
              </a:solidFill>
            </a:endParaRPr>
          </a:p>
          <a:p>
            <a:r>
              <a:rPr lang="zh-CN" altLang="en-US">
                <a:sym typeface="+mn-ea"/>
              </a:rPr>
              <a:t>返回的</a:t>
            </a:r>
            <a:r>
              <a:rPr lang="zh-CN">
                <a:sym typeface="+mn-ea"/>
              </a:rPr>
              <a:t>奖励是一个元组，每个数字代表一个智能体得到的奖励</a:t>
            </a:r>
            <a:endParaRPr lang="zh-CN" b="1">
              <a:solidFill>
                <a:schemeClr val="accent5">
                  <a:lumMod val="75000"/>
                </a:schemeClr>
              </a:solidFill>
              <a:sym typeface="+mn-ea"/>
            </a:endParaRPr>
          </a:p>
        </p:txBody>
      </p:sp>
      <p:sp>
        <p:nvSpPr>
          <p:cNvPr id="9" name="文本框 8"/>
          <p:cNvSpPr txBox="1"/>
          <p:nvPr/>
        </p:nvSpPr>
        <p:spPr>
          <a:xfrm>
            <a:off x="4656455"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944235" y="4890135"/>
            <a:ext cx="6085840" cy="891540"/>
          </a:xfrm>
          <a:prstGeom prst="rect">
            <a:avLst/>
          </a:prstGeom>
          <a:noFill/>
        </p:spPr>
        <p:txBody>
          <a:bodyPr wrap="square" rtlCol="0">
            <a:spAutoFit/>
          </a:bodyPr>
          <a:p>
            <a:r>
              <a:rPr lang="en-US" altLang="zh-CN" sz="1600" b="1">
                <a:solidFill>
                  <a:schemeClr val="accent5">
                    <a:lumMod val="75000"/>
                  </a:schemeClr>
                </a:solidFill>
              </a:rPr>
              <a:t>dones:  (False, True, True)</a:t>
            </a:r>
            <a:endParaRPr lang="en-US" altLang="zh-CN" sz="1600" b="1">
              <a:solidFill>
                <a:schemeClr val="accent5">
                  <a:lumMod val="75000"/>
                </a:schemeClr>
              </a:solidFill>
            </a:endParaRPr>
          </a:p>
          <a:p>
            <a:r>
              <a:rPr lang="zh-CN" altLang="en-US">
                <a:sym typeface="+mn-ea"/>
              </a:rPr>
              <a:t>返回的</a:t>
            </a:r>
            <a:r>
              <a:rPr lang="en-US" altLang="zh-CN">
                <a:sym typeface="+mn-ea"/>
              </a:rPr>
              <a:t>done</a:t>
            </a:r>
            <a:r>
              <a:rPr lang="zh-CN" altLang="en-US">
                <a:sym typeface="+mn-ea"/>
              </a:rPr>
              <a:t>表示整个场景的结束，也可以通过</a:t>
            </a:r>
            <a:r>
              <a:rPr lang="en-US" altLang="zh-CN">
                <a:sym typeface="+mn-ea"/>
              </a:rPr>
              <a:t>info</a:t>
            </a:r>
            <a:r>
              <a:rPr lang="zh-CN" altLang="en-US">
                <a:sym typeface="+mn-ea"/>
              </a:rPr>
              <a:t>获得每辆车的结束标志，结束也意味着车辆到达终点或发生碰撞</a:t>
            </a:r>
            <a:endParaRPr lang="zh-CN" altLang="en-US" b="1">
              <a:solidFill>
                <a:schemeClr val="accent5">
                  <a:lumMod val="75000"/>
                </a:schemeClr>
              </a:solidFill>
              <a:sym typeface="+mn-ea"/>
            </a:endParaRPr>
          </a:p>
        </p:txBody>
      </p:sp>
      <p:sp>
        <p:nvSpPr>
          <p:cNvPr id="9" name="文本框 8"/>
          <p:cNvSpPr txBox="1"/>
          <p:nvPr/>
        </p:nvSpPr>
        <p:spPr>
          <a:xfrm>
            <a:off x="4734560"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b="1">
                <a:solidFill>
                  <a:srgbClr val="FF0000"/>
                </a:solidFill>
              </a:rPr>
              <a:t>单智能体强化学习算法在多智能体环境中的挑战</a:t>
            </a:r>
            <a:r>
              <a:rPr lang="en-US" altLang="zh-CN" b="1">
                <a:solidFill>
                  <a:srgbClr val="FF0000"/>
                </a:solidFill>
              </a:rPr>
              <a:t>1</a:t>
            </a:r>
            <a:endParaRPr lang="en-US" altLang="zh-CN" b="1">
              <a:solidFill>
                <a:srgbClr val="FF0000"/>
              </a:solidFill>
            </a:endParaRPr>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a:sym typeface="+mn-ea"/>
              </a:rPr>
              <a:t>人类驾驶车辆（</a:t>
            </a:r>
            <a:r>
              <a:rPr lang="en-US" altLang="zh-CN">
                <a:sym typeface="+mn-ea"/>
              </a:rPr>
              <a:t>Human-Driven Vehicle, </a:t>
            </a:r>
            <a:r>
              <a:rPr lang="en-US" altLang="zh-CN">
                <a:sym typeface="+mn-ea"/>
              </a:rPr>
              <a:t>HDV</a:t>
            </a:r>
            <a:r>
              <a:rPr lang="zh-CN" altLang="en-US">
                <a:sym typeface="+mn-ea"/>
              </a:rPr>
              <a:t>）行为随机且难以建模，其他智能驾驶汽车（</a:t>
            </a:r>
            <a:r>
              <a:rPr lang="en-US" altLang="zh-CN">
                <a:sym typeface="+mn-ea"/>
              </a:rPr>
              <a:t>Connected and Automated Vehicle, </a:t>
            </a:r>
            <a:r>
              <a:rPr lang="en-US" altLang="zh-CN">
                <a:sym typeface="+mn-ea"/>
              </a:rPr>
              <a:t>CAV</a:t>
            </a:r>
            <a:r>
              <a:rPr lang="zh-CN" altLang="en-US">
                <a:sym typeface="+mn-ea"/>
              </a:rPr>
              <a:t>）</a:t>
            </a:r>
            <a:r>
              <a:rPr lang="zh-CN" altLang="en-US">
                <a:sym typeface="+mn-ea"/>
              </a:rPr>
              <a:t>的策略动态变化，单智能体将其视为环境噪声，导致训练不稳定。</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2" name="内容占位符 4"/>
          <p:cNvPicPr>
            <a:picLocks noChangeAspect="1"/>
          </p:cNvPicPr>
          <p:nvPr/>
        </p:nvPicPr>
        <p:blipFill>
          <a:blip r:embed="rId1"/>
          <a:stretch>
            <a:fillRect/>
          </a:stretch>
        </p:blipFill>
        <p:spPr>
          <a:xfrm>
            <a:off x="2967990" y="3776345"/>
            <a:ext cx="6360795" cy="20885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endParaRPr lang="zh-CN" altLang="en-US" b="1">
              <a:solidFill>
                <a:srgbClr val="FF0000"/>
              </a:solidFill>
              <a:sym typeface="+mn-ea"/>
            </a:endParaRPr>
          </a:p>
          <a:p>
            <a:pPr marL="0" indent="0">
              <a:buNone/>
            </a:pP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4" name="图片 3" descr="1750779320735"/>
          <p:cNvPicPr>
            <a:picLocks noChangeAspect="1"/>
          </p:cNvPicPr>
          <p:nvPr/>
        </p:nvPicPr>
        <p:blipFill>
          <a:blip r:embed="rId1"/>
          <a:stretch>
            <a:fillRect/>
          </a:stretch>
        </p:blipFill>
        <p:spPr>
          <a:xfrm>
            <a:off x="2584450" y="3295015"/>
            <a:ext cx="3390900" cy="2286000"/>
          </a:xfrm>
          <a:prstGeom prst="rect">
            <a:avLst/>
          </a:prstGeom>
        </p:spPr>
      </p:pic>
      <p:pic>
        <p:nvPicPr>
          <p:cNvPr id="8" name="图片 7" descr="1750779320724"/>
          <p:cNvPicPr>
            <a:picLocks noChangeAspect="1"/>
          </p:cNvPicPr>
          <p:nvPr/>
        </p:nvPicPr>
        <p:blipFill>
          <a:blip r:embed="rId2"/>
          <a:stretch>
            <a:fillRect/>
          </a:stretch>
        </p:blipFill>
        <p:spPr>
          <a:xfrm>
            <a:off x="6861175" y="2900045"/>
            <a:ext cx="2714625" cy="3076575"/>
          </a:xfrm>
          <a:prstGeom prst="rect">
            <a:avLst/>
          </a:prstGeom>
        </p:spPr>
      </p:pic>
      <p:sp>
        <p:nvSpPr>
          <p:cNvPr id="9" name="文本框 8"/>
          <p:cNvSpPr txBox="1"/>
          <p:nvPr/>
        </p:nvSpPr>
        <p:spPr>
          <a:xfrm>
            <a:off x="3187065" y="6086475"/>
            <a:ext cx="5921375" cy="368300"/>
          </a:xfrm>
          <a:prstGeom prst="rect">
            <a:avLst/>
          </a:prstGeom>
          <a:noFill/>
        </p:spPr>
        <p:txBody>
          <a:bodyPr wrap="square" rtlCol="0">
            <a:spAutoFit/>
          </a:bodyPr>
          <a:p>
            <a:r>
              <a:rPr lang="zh-CN" altLang="en-US"/>
              <a:t>场景：使用同一个</a:t>
            </a:r>
            <a:r>
              <a:rPr lang="en-US" altLang="zh-CN"/>
              <a:t>DRL</a:t>
            </a:r>
            <a:r>
              <a:rPr lang="zh-CN" altLang="en-US"/>
              <a:t>算法训练的机器人希望到达对面</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a:p>
            <a:pPr marL="0" indent="0">
              <a:buNone/>
            </a:pPr>
            <a:r>
              <a:rPr lang="zh-CN" altLang="en-US" sz="2000">
                <a:sym typeface="+mn-ea"/>
              </a:rPr>
              <a:t>每一步中我们得到所有智能体的观察，使用一个全局的</a:t>
            </a:r>
            <a:r>
              <a:rPr lang="en-US" altLang="zh-CN" sz="2000">
                <a:sym typeface="+mn-ea"/>
              </a:rPr>
              <a:t>DQN</a:t>
            </a:r>
            <a:r>
              <a:rPr lang="zh-CN" altLang="en-US" sz="2000">
                <a:sym typeface="+mn-ea"/>
              </a:rPr>
              <a:t>算法为每一个智能体决策动作，并执行。每个智能体的经验，存入一个共有的经验缓冲区中。</a:t>
            </a:r>
            <a:endParaRPr lang="en-US" altLang="zh-CN" sz="2000">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sp>
        <p:nvSpPr>
          <p:cNvPr id="9" name="文本框 8"/>
          <p:cNvSpPr txBox="1"/>
          <p:nvPr/>
        </p:nvSpPr>
        <p:spPr>
          <a:xfrm>
            <a:off x="2677795" y="3264535"/>
            <a:ext cx="7501890" cy="3138170"/>
          </a:xfrm>
          <a:prstGeom prst="rect">
            <a:avLst/>
          </a:prstGeom>
          <a:noFill/>
        </p:spPr>
        <p:txBody>
          <a:bodyPr wrap="square" rtlCol="0">
            <a:spAutoFit/>
          </a:bodyPr>
          <a:p>
            <a:r>
              <a:rPr lang="en-US" altLang="zh-CN"/>
              <a:t>dqn_model = DQN(state_size = 25, action_size=5)</a:t>
            </a:r>
            <a:endParaRPr lang="en-US" altLang="zh-CN"/>
          </a:p>
          <a:p>
            <a:r>
              <a:rPr lang="en-US" altLang="zh-CN"/>
              <a:t>for episode in range(800):</a:t>
            </a:r>
            <a:endParaRPr lang="en-US" altLang="zh-CN"/>
          </a:p>
          <a:p>
            <a:r>
              <a:rPr lang="en-US" altLang="zh-CN"/>
              <a:t>obs = env.reset()[0] #The first observation information extraction</a:t>
            </a:r>
            <a:endParaRPr lang="en-US" altLang="zh-CN"/>
          </a:p>
          <a:p>
            <a:r>
              <a:rPr lang="en-US" altLang="zh-CN"/>
              <a:t>states=[FlattenObs(obs_i) for obs_i in obs]</a:t>
            </a:r>
            <a:endParaRPr lang="en-US" altLang="zh-CN"/>
          </a:p>
          <a:p>
            <a:r>
              <a:rPr lang="en-US" altLang="zh-CN"/>
              <a:t>for step in range(200): </a:t>
            </a:r>
            <a:endParaRPr lang="en-US" altLang="zh-CN"/>
          </a:p>
          <a:p>
            <a:pPr indent="457200"/>
            <a:r>
              <a:rPr lang="en-US" altLang="zh-CN"/>
              <a:t>actions = [dqn_model.get_action(state) for state in states] </a:t>
            </a:r>
            <a:endParaRPr lang="en-US" altLang="zh-CN"/>
          </a:p>
          <a:p>
            <a:pPr indent="457200"/>
            <a:r>
              <a:rPr lang="en-US" altLang="zh-CN"/>
              <a:t>next_obs, R, done, truncated, info = env.step(tuple(actions))</a:t>
            </a:r>
            <a:endParaRPr lang="en-US" altLang="zh-CN"/>
          </a:p>
          <a:p>
            <a:pPr indent="457200"/>
            <a:r>
              <a:rPr lang="en-US" altLang="zh-CN"/>
              <a:t>for i in range(AGENTS_NUM): </a:t>
            </a:r>
            <a:endParaRPr lang="en-US" altLang="zh-CN"/>
          </a:p>
          <a:p>
            <a:pPr marL="457200" lvl="1" indent="457200"/>
            <a:r>
              <a:rPr lang="en-US" altLang="zh-CN"/>
              <a:t>dqn_model.push_experience(states[i].tolist(), actions[i], rewards[i], states_[i].tolist(), bool(info['agents_dones'][i]))</a:t>
            </a:r>
            <a:endParaRPr lang="en-US" altLang="zh-CN"/>
          </a:p>
          <a:p>
            <a:pPr indent="457200"/>
            <a:r>
              <a:rPr lang="en-US" altLang="zh-CN"/>
              <a:t>...</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a:sym typeface="+mn-ea"/>
              </a:rPr>
              <a:t> Independent DQN (I-DQN)</a:t>
            </a:r>
            <a:endParaRPr lang="en-US" altLang="zh-CN">
              <a:sym typeface="+mn-ea"/>
            </a:endParaRPr>
          </a:p>
          <a:p>
            <a:pPr marL="0" indent="0">
              <a:buNone/>
            </a:pPr>
            <a:r>
              <a:rPr lang="zh-CN" altLang="en-US"/>
              <a:t>思想：每个智能体独立训练自己的</a:t>
            </a:r>
            <a:r>
              <a:rPr lang="en-US" altLang="zh-CN"/>
              <a:t>DQN</a:t>
            </a:r>
            <a:r>
              <a:rPr lang="zh-CN" altLang="en-US"/>
              <a:t>，将其他智能体视为环境的一部分。</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任务一</a:t>
            </a:r>
            <a:r>
              <a:rPr lang="en-US" altLang="zh-CN"/>
              <a:t> </a:t>
            </a:r>
            <a:r>
              <a:rPr lang="zh-CN" altLang="en-US"/>
              <a:t>解决非平稳性、提高经验利用效率</a:t>
            </a:r>
            <a:endParaRPr lang="zh-CN" altLang="en-US"/>
          </a:p>
        </p:txBody>
      </p:sp>
      <p:pic>
        <p:nvPicPr>
          <p:cNvPr id="2" name="图片 1"/>
          <p:cNvPicPr>
            <a:picLocks noChangeAspect="1"/>
          </p:cNvPicPr>
          <p:nvPr/>
        </p:nvPicPr>
        <p:blipFill>
          <a:blip r:embed="rId1"/>
          <a:stretch>
            <a:fillRect/>
          </a:stretch>
        </p:blipFill>
        <p:spPr>
          <a:xfrm>
            <a:off x="3631565" y="2271395"/>
            <a:ext cx="5262880" cy="39344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33985" y="1244600"/>
            <a:ext cx="1198435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endParaRPr lang="zh-CN" altLang="en-US"/>
          </a:p>
          <a:p>
            <a:pPr marL="0" indent="0">
              <a:buNone/>
            </a:pPr>
            <a:r>
              <a:rPr lang="zh-CN" altLang="en-US"/>
              <a:t>优点：实现简单，完全去中心化。</a:t>
            </a:r>
            <a:r>
              <a:rPr lang="en-US" altLang="zh-CN"/>
              <a:t> </a:t>
            </a:r>
            <a:endParaRPr lang="en-US" altLang="zh-CN"/>
          </a:p>
          <a:p>
            <a:pPr marL="0" indent="0">
              <a:buNone/>
            </a:pPr>
            <a:endParaRPr lang="zh-CN" altLang="en-US"/>
          </a:p>
          <a:p>
            <a:pPr marL="0" indent="0">
              <a:buNone/>
            </a:pPr>
            <a:r>
              <a:rPr lang="zh-CN" altLang="en-US"/>
              <a:t>缺点：</a:t>
            </a:r>
            <a:r>
              <a:rPr lang="en-US" altLang="zh-CN"/>
              <a:t> </a:t>
            </a:r>
            <a:r>
              <a:rPr lang="zh-CN" altLang="en-US"/>
              <a:t>忽略智能体间的协作</a:t>
            </a:r>
            <a:r>
              <a:rPr lang="en-US" altLang="zh-CN"/>
              <a:t>/</a:t>
            </a:r>
            <a:r>
              <a:rPr lang="zh-CN" altLang="en-US"/>
              <a:t>竞争，</a:t>
            </a:r>
            <a:r>
              <a:rPr lang="en-US" altLang="zh-CN"/>
              <a:t> </a:t>
            </a:r>
            <a:r>
              <a:rPr lang="zh-CN" altLang="en-US"/>
              <a:t>容易出现策略震荡（</a:t>
            </a:r>
            <a:r>
              <a:rPr lang="en-US" altLang="zh-CN"/>
              <a:t>Policy Oscillation</a:t>
            </a:r>
            <a:r>
              <a:rPr lang="zh-CN" altLang="en-US"/>
              <a:t>）。</a:t>
            </a:r>
            <a:r>
              <a:rPr lang="en-US" altLang="zh-CN"/>
              <a:t> </a:t>
            </a:r>
            <a:endParaRPr lang="en-US" altLang="zh-CN"/>
          </a:p>
          <a:p>
            <a:pPr marL="0" indent="0">
              <a:buNone/>
            </a:pPr>
            <a:endParaRPr lang="en-US" altLang="zh-CN"/>
          </a:p>
          <a:p>
            <a:pPr marL="0" indent="0">
              <a:buNone/>
            </a:pPr>
            <a:r>
              <a:rPr lang="zh-CN" altLang="en-US"/>
              <a:t>适用场景：智能体间交互较弱的简单任务。</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en-US" altLang="zh-CN" b="1" strike="sngStrik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a:t>执行时每个智能体基于自己的观察，做出动作：</a:t>
            </a:r>
            <a:endParaRPr lang="zh-CN" altLang="en-US"/>
          </a:p>
          <a:p>
            <a:pPr marL="0" indent="0">
              <a:buNone/>
            </a:pPr>
            <a:r>
              <a:rPr lang="en-US" altLang="zh-CN"/>
              <a:t>actions = [dqn_model.get_action(state) for state in states] </a:t>
            </a:r>
            <a:endParaRPr lang="en-US" altLang="zh-CN"/>
          </a:p>
          <a:p>
            <a:pPr marL="0" indent="0">
              <a:buNone/>
            </a:pPr>
            <a:r>
              <a:rPr lang="en-US" altLang="zh-CN"/>
              <a:t>next_obs, R, done, truncated, info = env.step(tuple(actions))</a:t>
            </a:r>
            <a:endParaRPr lang="en-US" altLang="zh-CN"/>
          </a:p>
          <a:p>
            <a:pPr marL="0" indent="0">
              <a:buNone/>
            </a:pPr>
            <a:endParaRPr lang="en-US" altLang="zh-CN"/>
          </a:p>
          <a:p>
            <a:pPr marL="0" indent="0">
              <a:buNone/>
            </a:pPr>
            <a:r>
              <a:rPr lang="zh-CN" altLang="en-US">
                <a:sym typeface="+mn-ea"/>
              </a:rPr>
              <a:t>将经验存入共享经验池中：</a:t>
            </a:r>
            <a:endParaRPr lang="en-US" altLang="zh-CN"/>
          </a:p>
          <a:p>
            <a:pPr marL="0" indent="0">
              <a:buNone/>
            </a:pPr>
            <a:r>
              <a:rPr lang="en-US" altLang="zh-CN"/>
              <a:t>episode_exp.append([states[i].tolist(), actions[i], rewards[i], states_[i].tolist(), bool(info['agents_dones'][i])])</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t>代码准备</a:t>
            </a:r>
            <a:endParaRPr lang="zh-CN"/>
          </a:p>
          <a:p>
            <a:pPr marL="0" indent="0">
              <a:buNone/>
            </a:pPr>
            <a:r>
              <a:rPr lang="zh-CN"/>
              <a:t>下载代码：</a:t>
            </a:r>
            <a:r>
              <a:rPr lang="en-US" altLang="zh-CN"/>
              <a:t>https://github.com/markchalse/highway_marl2025</a:t>
            </a:r>
            <a:endParaRPr lang="en-US" altLang="zh-CN"/>
          </a:p>
          <a:p>
            <a:pPr marL="0" indent="0">
              <a:buNone/>
            </a:pP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10" name="图片 9"/>
          <p:cNvPicPr>
            <a:picLocks noChangeAspect="1"/>
          </p:cNvPicPr>
          <p:nvPr/>
        </p:nvPicPr>
        <p:blipFill>
          <a:blip r:embed="rId1"/>
          <a:stretch>
            <a:fillRect/>
          </a:stretch>
        </p:blipFill>
        <p:spPr>
          <a:xfrm>
            <a:off x="2727325" y="2846070"/>
            <a:ext cx="6840855" cy="3502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sz="2000"/>
              <a:t>训练：</a:t>
            </a:r>
            <a:endParaRPr lang="zh-CN" sz="2000"/>
          </a:p>
          <a:p>
            <a:pPr marL="0" indent="0">
              <a:buNone/>
            </a:pPr>
            <a:r>
              <a:rPr lang="zh-CN" altLang="en-US" sz="2000"/>
              <a:t>从经验池采样</a:t>
            </a:r>
            <a:r>
              <a:rPr lang="en-US" altLang="zh-CN" sz="2000">
                <a:sym typeface="+mn-ea"/>
              </a:rPr>
              <a:t>BATCH_SIZE</a:t>
            </a:r>
            <a:r>
              <a:rPr lang="zh-CN" altLang="en-US" sz="2000">
                <a:sym typeface="+mn-ea"/>
              </a:rPr>
              <a:t>数据</a:t>
            </a:r>
            <a:r>
              <a:rPr lang="zh-CN" altLang="en-US" sz="2000"/>
              <a:t>：</a:t>
            </a:r>
            <a:endParaRPr lang="en-US" altLang="zh-CN" sz="2000"/>
          </a:p>
          <a:p>
            <a:pPr marL="0" indent="0">
              <a:buNone/>
            </a:pPr>
            <a:r>
              <a:rPr lang="en-US" altLang="zh-CN" sz="1800"/>
              <a:t>state, action, reward, next_state, done = self.replay_buffer.sample(self.BATCH_SIZE)</a:t>
            </a:r>
            <a:endParaRPr lang="en-US" altLang="zh-CN" sz="1800"/>
          </a:p>
          <a:p>
            <a:pPr marL="0" indent="0">
              <a:buNone/>
            </a:pPr>
            <a:r>
              <a:rPr lang="zh-CN" altLang="en-US" sz="2000"/>
              <a:t>获得当前状态</a:t>
            </a:r>
            <a:r>
              <a:rPr lang="en-US" altLang="zh-CN" sz="2000"/>
              <a:t>Q</a:t>
            </a:r>
            <a:r>
              <a:rPr lang="zh-CN" altLang="en-US" sz="2000"/>
              <a:t>值：</a:t>
            </a:r>
            <a:endParaRPr lang="zh-CN" altLang="en-US" sz="2000"/>
          </a:p>
          <a:p>
            <a:pPr marL="0" indent="0">
              <a:buNone/>
            </a:pPr>
            <a:r>
              <a:rPr lang="en-US" altLang="zh-CN" sz="1800"/>
              <a:t>current_q = self.model(state).gather(1, action.unsqueeze(1))</a:t>
            </a:r>
            <a:endParaRPr lang="en-US" altLang="zh-CN" sz="1800"/>
          </a:p>
          <a:p>
            <a:pPr marL="0" indent="0">
              <a:buNone/>
            </a:pPr>
            <a:r>
              <a:rPr lang="zh-CN" altLang="en-US" sz="2000"/>
              <a:t>使用目标网络</a:t>
            </a:r>
            <a:r>
              <a:rPr lang="en-US" altLang="zh-CN" sz="2000"/>
              <a:t> </a:t>
            </a:r>
            <a:r>
              <a:rPr lang="zh-CN" altLang="en-US" sz="2000"/>
              <a:t>计算下一状态</a:t>
            </a:r>
            <a:r>
              <a:rPr lang="en-US" altLang="zh-CN" sz="2000"/>
              <a:t>Q</a:t>
            </a:r>
            <a:r>
              <a:rPr lang="zh-CN" altLang="en-US" sz="2000"/>
              <a:t>值：</a:t>
            </a:r>
            <a:endParaRPr lang="zh-CN" altLang="en-US" sz="2000"/>
          </a:p>
          <a:p>
            <a:pPr marL="0" indent="0">
              <a:buNone/>
            </a:pPr>
            <a:r>
              <a:rPr lang="en-US" altLang="zh-CN" sz="1800"/>
              <a:t>next_action = self.model(next_state).max(1)[1]  # </a:t>
            </a:r>
            <a:r>
              <a:rPr lang="zh-CN" altLang="en-US" sz="1800"/>
              <a:t>主网络选择动作</a:t>
            </a:r>
            <a:r>
              <a:rPr lang="en-US" altLang="zh-CN" sz="1800"/>
              <a:t> </a:t>
            </a:r>
            <a:endParaRPr lang="en-US" altLang="zh-CN" sz="1800"/>
          </a:p>
          <a:p>
            <a:pPr marL="0" indent="0">
              <a:buNone/>
            </a:pPr>
            <a:r>
              <a:rPr lang="en-US" altLang="zh-CN" sz="1800"/>
              <a:t>next_q = self.target_model(next_state).gather(1, next_action.unsqueeze(1)).squeeze(1).detach()</a:t>
            </a:r>
            <a:endParaRPr lang="en-US" altLang="zh-CN" sz="1800"/>
          </a:p>
          <a:p>
            <a:pPr marL="0" indent="0">
              <a:buNone/>
            </a:pPr>
            <a:r>
              <a:rPr lang="zh-CN" altLang="en-US" sz="2000"/>
              <a:t>计算当前状态的目标</a:t>
            </a:r>
            <a:r>
              <a:rPr lang="en-US" altLang="zh-CN" sz="2000"/>
              <a:t>Q</a:t>
            </a:r>
            <a:r>
              <a:rPr lang="zh-CN" altLang="en-US" sz="2000"/>
              <a:t>值：</a:t>
            </a:r>
            <a:endParaRPr lang="zh-CN" altLang="en-US" sz="2000"/>
          </a:p>
          <a:p>
            <a:pPr marL="0" indent="0">
              <a:buNone/>
            </a:pPr>
            <a:r>
              <a:rPr lang="en-US" altLang="zh-CN" sz="1800"/>
              <a:t>target_q = reward + (1 - done) * self.GAMMA * next_q</a:t>
            </a:r>
            <a:endParaRPr lang="en-US" altLang="zh-CN" sz="1800"/>
          </a:p>
          <a:p>
            <a:pPr marL="0" indent="0">
              <a:buNone/>
            </a:pPr>
            <a:r>
              <a:rPr lang="zh-CN" altLang="en-US" sz="2000"/>
              <a:t>计算损失，并反向传播：</a:t>
            </a:r>
            <a:endParaRPr lang="zh-CN" altLang="en-US" sz="2000"/>
          </a:p>
          <a:p>
            <a:pPr marL="0" indent="0">
              <a:buNone/>
            </a:pPr>
            <a:r>
              <a:rPr lang="en-US" altLang="zh-CN" sz="1000"/>
              <a:t>loss = nn.MSELoss()(current_q.squeeze(), target_q) </a:t>
            </a:r>
            <a:endParaRPr lang="en-US" altLang="zh-CN" sz="1000"/>
          </a:p>
          <a:p>
            <a:pPr marL="0" indent="0">
              <a:buNone/>
            </a:pPr>
            <a:r>
              <a:rPr lang="en-US" altLang="zh-CN" sz="1000"/>
              <a:t>self.optimizer.zero_grad() </a:t>
            </a:r>
            <a:endParaRPr lang="en-US" altLang="zh-CN" sz="1000"/>
          </a:p>
          <a:p>
            <a:pPr marL="0" indent="0">
              <a:buNone/>
            </a:pPr>
            <a:r>
              <a:rPr lang="en-US" altLang="zh-CN" sz="1000"/>
              <a:t>loss.backward() </a:t>
            </a:r>
            <a:endParaRPr lang="en-US" altLang="zh-CN" sz="1000"/>
          </a:p>
          <a:p>
            <a:pPr marL="0" indent="0">
              <a:buNone/>
            </a:pPr>
            <a:r>
              <a:rPr lang="en-US" altLang="zh-CN" sz="1000"/>
              <a:t>self.optimizer.step()</a:t>
            </a:r>
            <a:endParaRPr lang="en-US" altLang="zh-CN" sz="1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zh-CN" altLang="en-US" sz="2800" b="1">
                <a:solidFill>
                  <a:srgbClr val="002060"/>
                </a:solidFill>
              </a:rPr>
              <a:t>训练</a:t>
            </a:r>
            <a:endParaRPr lang="zh-CN" altLang="en-US" sz="2800" b="1">
              <a:solidFill>
                <a:srgbClr val="002060"/>
              </a:solidFill>
            </a:endParaRPr>
          </a:p>
          <a:p>
            <a:pPr marL="0" indent="0">
              <a:buNone/>
            </a:pPr>
            <a:r>
              <a:rPr lang="en-US" altLang="zh-CN">
                <a:sym typeface="+mn-ea"/>
              </a:rPr>
              <a:t>python IDQN.py</a:t>
            </a:r>
            <a:endParaRPr lang="zh-CN" altLang="en-US" sz="2800">
              <a:solidFill>
                <a:srgbClr val="002060"/>
              </a:solidFill>
            </a:endParaRPr>
          </a:p>
          <a:p>
            <a:r>
              <a:rPr lang="zh-CN" altLang="en-US" sz="2800" b="1">
                <a:solidFill>
                  <a:srgbClr val="002060"/>
                </a:solidFill>
              </a:rPr>
              <a:t>模型文件</a:t>
            </a:r>
            <a:endParaRPr lang="zh-CN" altLang="en-US" sz="2800" b="1">
              <a:solidFill>
                <a:srgbClr val="002060"/>
              </a:solidFill>
            </a:endParaRPr>
          </a:p>
          <a:p>
            <a:pPr marL="0" indent="0">
              <a:buNone/>
            </a:pPr>
            <a:r>
              <a:rPr lang="en-US" altLang="zh-CN" sz="2800">
                <a:solidFill>
                  <a:schemeClr val="tx1"/>
                </a:solidFill>
              </a:rPr>
              <a:t>idqn.pth</a:t>
            </a:r>
            <a:endParaRPr lang="zh-CN" altLang="en-US" sz="2800">
              <a:solidFill>
                <a:schemeClr val="tx1"/>
              </a:solidFill>
            </a:endParaRPr>
          </a:p>
          <a:p>
            <a:r>
              <a:rPr lang="zh-CN" altLang="en-US" sz="2800" b="1">
                <a:solidFill>
                  <a:srgbClr val="002060"/>
                </a:solidFill>
              </a:rPr>
              <a:t>训练过程查看</a:t>
            </a:r>
            <a:endParaRPr lang="zh-CN" altLang="en-US" sz="2800" b="1">
              <a:solidFill>
                <a:srgbClr val="002060"/>
              </a:solidFill>
            </a:endParaRPr>
          </a:p>
          <a:p>
            <a:pPr marL="0" indent="0">
              <a:buNone/>
            </a:pPr>
            <a:r>
              <a:rPr lang="zh-CN" altLang="en-US" sz="2800">
                <a:solidFill>
                  <a:schemeClr val="tx1"/>
                </a:solidFill>
              </a:rPr>
              <a:t>每一个</a:t>
            </a:r>
            <a:r>
              <a:rPr lang="en-US" altLang="zh-CN" sz="2800">
                <a:solidFill>
                  <a:schemeClr val="tx1"/>
                </a:solidFill>
              </a:rPr>
              <a:t>episode</a:t>
            </a:r>
            <a:r>
              <a:rPr lang="zh-CN" altLang="en-US" sz="2800">
                <a:solidFill>
                  <a:schemeClr val="tx1"/>
                </a:solidFill>
              </a:rPr>
              <a:t>的奖励和记录在</a:t>
            </a:r>
            <a:r>
              <a:rPr lang="en-US" altLang="zh-CN" sz="2800">
                <a:solidFill>
                  <a:schemeClr val="tx1"/>
                </a:solidFill>
              </a:rPr>
              <a:t>runs/QMIX_experiment</a:t>
            </a:r>
            <a:r>
              <a:rPr lang="zh-CN" altLang="en-US" sz="2800">
                <a:solidFill>
                  <a:schemeClr val="tx1"/>
                </a:solidFill>
              </a:rPr>
              <a:t>中</a:t>
            </a:r>
            <a:endParaRPr lang="zh-CN" altLang="en-US" sz="2800">
              <a:solidFill>
                <a:schemeClr val="tx1"/>
              </a:solidFill>
            </a:endParaRPr>
          </a:p>
          <a:p>
            <a:pPr marL="0" indent="0">
              <a:buNone/>
            </a:pPr>
            <a:r>
              <a:rPr lang="zh-CN" altLang="en-US" sz="2800">
                <a:solidFill>
                  <a:schemeClr val="tx1"/>
                </a:solidFill>
              </a:rPr>
              <a:t>运行</a:t>
            </a:r>
            <a:r>
              <a:rPr lang="en-US" altLang="zh-CN" sz="2800">
                <a:solidFill>
                  <a:schemeClr val="tx1"/>
                </a:solidFill>
              </a:rPr>
              <a:t>tensord --logdire=runs</a:t>
            </a: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zh-CN" altLang="en-US" sz="2800" b="1">
                <a:solidFill>
                  <a:srgbClr val="002060"/>
                </a:solidFill>
              </a:rPr>
              <a:t>推理</a:t>
            </a:r>
            <a:endParaRPr lang="zh-CN" altLang="en-US" sz="2800" b="1">
              <a:solidFill>
                <a:srgbClr val="002060"/>
              </a:solidFill>
            </a:endParaRPr>
          </a:p>
          <a:p>
            <a:pPr marL="0" indent="0">
              <a:buNone/>
            </a:pPr>
            <a:r>
              <a:rPr lang="zh-CN" altLang="en-US">
                <a:sym typeface="+mn-ea"/>
              </a:rPr>
              <a:t>修改</a:t>
            </a:r>
            <a:r>
              <a:rPr lang="en-US" altLang="zh-CN">
                <a:sym typeface="+mn-ea"/>
              </a:rPr>
              <a:t> IDQN.py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dqn_model = DQN(state_size = 25, action_size=5, model_file_path='idqn.pth',use_epsilon=False)</a:t>
            </a:r>
            <a:endParaRPr lang="en-US" altLang="zh-CN" sz="2000">
              <a:solidFill>
                <a:schemeClr val="tx1"/>
              </a:solidFill>
            </a:endParaRPr>
          </a:p>
          <a:p>
            <a:pPr marL="0" indent="0">
              <a:buNone/>
            </a:pPr>
            <a:endParaRPr lang="en-US" altLang="zh-CN" sz="2000">
              <a:solidFill>
                <a:schemeClr val="tx1"/>
              </a:solidFill>
            </a:endParaRPr>
          </a:p>
          <a:p>
            <a:r>
              <a:rPr lang="zh-CN" altLang="en-US" sz="2800" b="1">
                <a:solidFill>
                  <a:srgbClr val="002060"/>
                </a:solidFill>
              </a:rPr>
              <a:t>例子</a:t>
            </a:r>
            <a:endParaRPr lang="zh-CN" altLang="en-US" sz="2800" b="1">
              <a:solidFill>
                <a:srgbClr val="002060"/>
              </a:solidFill>
            </a:endParaRPr>
          </a:p>
          <a:p>
            <a:pPr marL="0" indent="0">
              <a:buNone/>
            </a:pPr>
            <a:r>
              <a:rPr lang="zh-CN" altLang="en-US" sz="2800">
                <a:solidFill>
                  <a:schemeClr val="tx1"/>
                </a:solidFill>
              </a:rPr>
              <a:t>使用</a:t>
            </a:r>
            <a:r>
              <a:rPr lang="en-US" altLang="zh-CN" sz="2800">
                <a:solidFill>
                  <a:schemeClr val="tx1"/>
                </a:solidFill>
              </a:rPr>
              <a:t>endpoint</a:t>
            </a:r>
            <a:r>
              <a:rPr lang="zh-CN" altLang="en-US" sz="2800">
                <a:solidFill>
                  <a:schemeClr val="tx1"/>
                </a:solidFill>
              </a:rPr>
              <a:t>文件夹中的预训练模型：</a:t>
            </a:r>
            <a:endParaRPr lang="en-US" altLang="zh-CN" sz="2800">
              <a:solidFill>
                <a:schemeClr val="tx1"/>
              </a:solidFill>
            </a:endParaRPr>
          </a:p>
          <a:p>
            <a:pPr marL="0" indent="0">
              <a:buNone/>
            </a:pPr>
            <a:r>
              <a:rPr lang="en-US" altLang="zh-CN" sz="2000">
                <a:solidFill>
                  <a:schemeClr val="tx1"/>
                </a:solidFill>
              </a:rPr>
              <a:t>dqn_model = DQN(state_size = 25, action_size=5, </a:t>
            </a:r>
            <a:endParaRPr lang="en-US" altLang="zh-CN" sz="2000">
              <a:solidFill>
                <a:schemeClr val="tx1"/>
              </a:solidFill>
            </a:endParaRPr>
          </a:p>
          <a:p>
            <a:pPr marL="3200400" lvl="7" indent="457200">
              <a:buNone/>
            </a:pPr>
            <a:r>
              <a:rPr lang="en-US" altLang="zh-CN" sz="2000">
                <a:solidFill>
                  <a:schemeClr val="tx1"/>
                </a:solidFill>
              </a:rPr>
              <a:t>model_file_path='endpoint/idqn.pth.1-3-10',use_epsilon=False)</a:t>
            </a:r>
            <a:endParaRPr lang="en-US" altLang="zh-CN" sz="2800">
              <a:solidFill>
                <a:schemeClr val="tx1"/>
              </a:solidFill>
            </a:endParaRPr>
          </a:p>
          <a:p>
            <a:r>
              <a:rPr lang="zh-CN" altLang="en-US" sz="2800" b="1">
                <a:solidFill>
                  <a:srgbClr val="002060"/>
                </a:solidFill>
              </a:rPr>
              <a:t>执行</a:t>
            </a:r>
            <a:endParaRPr lang="zh-CN" altLang="en-US" sz="2800" b="1">
              <a:solidFill>
                <a:srgbClr val="002060"/>
              </a:solidFill>
            </a:endParaRPr>
          </a:p>
          <a:p>
            <a:pPr marL="0" indent="0">
              <a:buNone/>
            </a:pPr>
            <a:r>
              <a:rPr lang="en-US" altLang="zh-CN" sz="2800">
                <a:solidFill>
                  <a:schemeClr val="tx1"/>
                </a:solidFill>
              </a:rPr>
              <a:t>python IDQN.py</a:t>
            </a: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二、部分可观测性</a:t>
            </a:r>
            <a:endParaRPr lang="zh-CN" altLang="en-US">
              <a:sym typeface="+mn-ea"/>
            </a:endParaRPr>
          </a:p>
          <a:p>
            <a:pPr marL="0" indent="0">
              <a:buNone/>
            </a:pPr>
            <a:r>
              <a:rPr lang="zh-CN" altLang="en-US">
                <a:sym typeface="+mn-ea"/>
              </a:rPr>
              <a:t>单智能体受到传感器性能、通信距离、通信时间等限制无法全局感知所有车辆状态。</a:t>
            </a:r>
            <a:endParaRPr lang="zh-CN" altLang="en-US">
              <a:sym typeface="+mn-ea"/>
            </a:endParaRPr>
          </a:p>
          <a:p>
            <a:pPr marL="0" indent="0">
              <a:buNone/>
            </a:pPr>
            <a:r>
              <a:rPr lang="zh-CN" altLang="en-US">
                <a:sym typeface="+mn-ea"/>
              </a:rPr>
              <a:t>如</a:t>
            </a:r>
            <a:r>
              <a:rPr lang="zh-CN" altLang="en-US"/>
              <a:t>主路车辆或障碍物遮挡可能导致匝道车辆无法观测关键目标（如汇入点的冲突车辆）。</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2</a:t>
            </a:r>
            <a:endParaRPr lang="en-US" altLang="zh-CN"/>
          </a:p>
        </p:txBody>
      </p:sp>
      <p:pic>
        <p:nvPicPr>
          <p:cNvPr id="2" name="内容占位符 4"/>
          <p:cNvPicPr>
            <a:picLocks noChangeAspect="1"/>
          </p:cNvPicPr>
          <p:nvPr/>
        </p:nvPicPr>
        <p:blipFill>
          <a:blip r:embed="rId1"/>
          <a:stretch>
            <a:fillRect/>
          </a:stretch>
        </p:blipFill>
        <p:spPr>
          <a:xfrm>
            <a:off x="2967990" y="3909695"/>
            <a:ext cx="6360795" cy="208851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部分可观测马尔可夫决策过程（</a:t>
            </a:r>
            <a:r>
              <a:rPr lang="en-US" altLang="zh-CN">
                <a:sym typeface="+mn-ea"/>
              </a:rPr>
              <a:t>POMDP</a:t>
            </a:r>
            <a:r>
              <a:rPr lang="zh-CN" altLang="en-US">
                <a:sym typeface="+mn-ea"/>
              </a:rPr>
              <a:t>，</a:t>
            </a:r>
            <a:r>
              <a:rPr lang="en-US" altLang="zh-CN">
                <a:sym typeface="+mn-ea"/>
              </a:rPr>
              <a:t>Partially Observable Markov Decision Process</a:t>
            </a:r>
            <a:r>
              <a:rPr lang="zh-CN" altLang="en-US">
                <a:sym typeface="+mn-ea"/>
              </a:rPr>
              <a:t>），这是一种用于描述不确定环境下的序列决策问题的建模框架。</a:t>
            </a:r>
            <a:endParaRPr lang="zh-CN" altLang="en-US">
              <a:sym typeface="+mn-ea"/>
            </a:endParaRPr>
          </a:p>
          <a:p>
            <a:endParaRPr lang="zh-CN" altLang="en-US"/>
          </a:p>
          <a:p>
            <a:r>
              <a:rPr lang="zh-CN" altLang="en-US"/>
              <a:t>环境状态不完全可观测</a:t>
            </a:r>
            <a:r>
              <a:rPr lang="zh-CN" altLang="en-US">
                <a:sym typeface="+mn-ea"/>
              </a:rPr>
              <a:t>智能体仅能通过不确定的观测信号（如噪声传感器）间接感知状态。</a:t>
            </a:r>
            <a:endParaRPr lang="zh-CN" altLang="en-US"/>
          </a:p>
          <a:p>
            <a:endParaRPr lang="zh-CN" altLang="en-US"/>
          </a:p>
          <a:p>
            <a:r>
              <a:rPr lang="zh-CN" altLang="en-US"/>
              <a:t>智能体依据对当前环境状态的概率分布估计（信念状态）最大化累积折扣奖励的期望值</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在</a:t>
            </a:r>
            <a:r>
              <a:rPr lang="en-US" altLang="zh-CN">
                <a:sym typeface="+mn-ea"/>
              </a:rPr>
              <a:t>POMDP</a:t>
            </a:r>
            <a:r>
              <a:rPr lang="zh-CN" altLang="en-US">
                <a:sym typeface="+mn-ea"/>
              </a:rPr>
              <a:t>中，状态是部分可观测的。以英雄联盟中的</a:t>
            </a:r>
            <a:r>
              <a:rPr lang="en-US" altLang="zh-CN">
                <a:sym typeface="+mn-ea"/>
              </a:rPr>
              <a:t>“</a:t>
            </a:r>
            <a:r>
              <a:rPr lang="zh-CN" altLang="en-US">
                <a:sym typeface="+mn-ea"/>
              </a:rPr>
              <a:t>战争迷雾</a:t>
            </a:r>
            <a:r>
              <a:rPr lang="en-US" altLang="zh-CN">
                <a:sym typeface="+mn-ea"/>
              </a:rPr>
              <a:t>”</a:t>
            </a:r>
            <a:r>
              <a:rPr lang="zh-CN" altLang="en-US">
                <a:sym typeface="+mn-ea"/>
              </a:rPr>
              <a:t>为例：由于战争迷雾的存在，如果敌方打野英雄不在我方的视野范围内（如未放置眼位），则无法准确确定其位置（除非使用外挂）。此时获取的仅是环境的观测值（如有限视野内的信息），而非真实完整状态（如敌方所有英雄的精确位置）。</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8" name="图片 7"/>
          <p:cNvPicPr>
            <a:picLocks noChangeAspect="1"/>
          </p:cNvPicPr>
          <p:nvPr/>
        </p:nvPicPr>
        <p:blipFill>
          <a:blip r:embed="rId1"/>
          <a:stretch>
            <a:fillRect/>
          </a:stretch>
        </p:blipFill>
        <p:spPr>
          <a:xfrm>
            <a:off x="3652520" y="3571875"/>
            <a:ext cx="4725035" cy="25730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a:t>指通过车联网（</a:t>
            </a:r>
            <a:r>
              <a:rPr lang="en-US" altLang="zh-CN"/>
              <a:t>V2X</a:t>
            </a:r>
            <a:r>
              <a:rPr lang="zh-CN" altLang="en-US"/>
              <a:t>）技术实现车辆与车辆（</a:t>
            </a:r>
            <a:r>
              <a:rPr lang="en-US" altLang="zh-CN"/>
              <a:t>V2V</a:t>
            </a:r>
            <a:r>
              <a:rPr lang="zh-CN" altLang="en-US"/>
              <a:t>）、车辆与基础设施（</a:t>
            </a:r>
            <a:r>
              <a:rPr lang="en-US" altLang="zh-CN"/>
              <a:t>V2I</a:t>
            </a:r>
            <a:r>
              <a:rPr lang="zh-CN" altLang="en-US"/>
              <a:t>）、车辆与云端（</a:t>
            </a:r>
            <a:r>
              <a:rPr lang="en-US" altLang="zh-CN"/>
              <a:t>V2C</a:t>
            </a:r>
            <a:r>
              <a:rPr lang="zh-CN" altLang="en-US"/>
              <a:t>）实时通信的智能交通系统。这类车辆能够共享位置、速度、意图等信息，从而提升道路安全和交通效率。</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4" name="图片 3"/>
          <p:cNvPicPr>
            <a:picLocks noChangeAspect="1"/>
          </p:cNvPicPr>
          <p:nvPr/>
        </p:nvPicPr>
        <p:blipFill>
          <a:blip r:embed="rId1"/>
          <a:stretch>
            <a:fillRect/>
          </a:stretch>
        </p:blipFill>
        <p:spPr>
          <a:xfrm>
            <a:off x="2595880" y="3638550"/>
            <a:ext cx="7105015" cy="27000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
        <p:nvSpPr>
          <p:cNvPr id="4" name="文本框 3"/>
          <p:cNvSpPr txBox="1"/>
          <p:nvPr/>
        </p:nvSpPr>
        <p:spPr>
          <a:xfrm>
            <a:off x="2614930" y="3152775"/>
            <a:ext cx="7615555" cy="2306955"/>
          </a:xfrm>
          <a:prstGeom prst="rect">
            <a:avLst/>
          </a:prstGeom>
          <a:noFill/>
        </p:spPr>
        <p:txBody>
          <a:bodyPr wrap="square" rtlCol="0">
            <a:spAutoFit/>
          </a:bodyPr>
          <a:p>
            <a:r>
              <a:rPr lang="en-US" altLang="zh-CN"/>
              <a:t>import gymnasium as gym</a:t>
            </a:r>
            <a:endParaRPr lang="en-US" altLang="zh-CN"/>
          </a:p>
          <a:p>
            <a:r>
              <a:rPr lang="en-US" altLang="zh-CN"/>
              <a:t>import highway_env</a:t>
            </a:r>
            <a:endParaRPr lang="en-US" altLang="zh-CN"/>
          </a:p>
          <a:p>
            <a:r>
              <a:rPr lang="en-US" altLang="zh-CN"/>
              <a:t>env = gym.make('merge-multi-agent-v0', render_mode='human',</a:t>
            </a:r>
            <a:endParaRPr lang="en-US" altLang="zh-CN"/>
          </a:p>
          <a:p>
            <a:r>
              <a:rPr lang="en-US" altLang="zh-CN"/>
              <a:t>                   config={</a:t>
            </a:r>
            <a:endParaRPr lang="en-US" altLang="zh-CN"/>
          </a:p>
          <a:p>
            <a:r>
              <a:rPr lang="en-US" altLang="zh-CN"/>
              <a:t>                    "traffic_density": 999,</a:t>
            </a:r>
            <a:endParaRPr lang="en-US" altLang="zh-CN"/>
          </a:p>
          <a:p>
            <a:r>
              <a:rPr lang="en-US" altLang="zh-CN"/>
              <a:t>                    "controlled_vehicles":AGENTS_NUM,</a:t>
            </a:r>
            <a:endParaRPr lang="en-US" altLang="zh-CN"/>
          </a:p>
          <a:p>
            <a:r>
              <a:rPr lang="en-US" altLang="zh-CN"/>
              <a:t>                    #"perception_distance":100</a:t>
            </a:r>
            <a:endParaRPr lang="en-US" altLang="zh-CN"/>
          </a:p>
          <a:p>
            <a:r>
              <a:rPr lang="en-US" altLang="zh-CN"/>
              <a:t>                    })</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2" name="图片 1"/>
          <p:cNvPicPr>
            <a:picLocks noChangeAspect="1"/>
          </p:cNvPicPr>
          <p:nvPr/>
        </p:nvPicPr>
        <p:blipFill>
          <a:blip r:embed="rId1"/>
          <a:stretch>
            <a:fillRect/>
          </a:stretch>
        </p:blipFill>
        <p:spPr>
          <a:xfrm>
            <a:off x="2413000" y="3290570"/>
            <a:ext cx="4229100" cy="2895600"/>
          </a:xfrm>
          <a:prstGeom prst="rect">
            <a:avLst/>
          </a:prstGeom>
        </p:spPr>
      </p:pic>
      <p:pic>
        <p:nvPicPr>
          <p:cNvPr id="8" name="图片 7"/>
          <p:cNvPicPr>
            <a:picLocks noChangeAspect="1"/>
          </p:cNvPicPr>
          <p:nvPr/>
        </p:nvPicPr>
        <p:blipFill>
          <a:blip r:embed="rId2"/>
          <a:stretch>
            <a:fillRect/>
          </a:stretch>
        </p:blipFill>
        <p:spPr>
          <a:xfrm>
            <a:off x="223520" y="3290570"/>
            <a:ext cx="1914525" cy="342900"/>
          </a:xfrm>
          <a:prstGeom prst="rect">
            <a:avLst/>
          </a:prstGeom>
        </p:spPr>
      </p:pic>
      <p:pic>
        <p:nvPicPr>
          <p:cNvPr id="9" name="图片 8"/>
          <p:cNvPicPr>
            <a:picLocks noChangeAspect="1"/>
          </p:cNvPicPr>
          <p:nvPr/>
        </p:nvPicPr>
        <p:blipFill>
          <a:blip r:embed="rId3"/>
          <a:stretch>
            <a:fillRect/>
          </a:stretch>
        </p:blipFill>
        <p:spPr>
          <a:xfrm>
            <a:off x="223520" y="3633470"/>
            <a:ext cx="1895475" cy="333375"/>
          </a:xfrm>
          <a:prstGeom prst="rect">
            <a:avLst/>
          </a:prstGeom>
        </p:spPr>
      </p:pic>
      <p:pic>
        <p:nvPicPr>
          <p:cNvPr id="4" name="图片 3" descr="1750987366033"/>
          <p:cNvPicPr>
            <a:picLocks noChangeAspect="1"/>
          </p:cNvPicPr>
          <p:nvPr/>
        </p:nvPicPr>
        <p:blipFill>
          <a:blip r:embed="rId4"/>
          <a:stretch>
            <a:fillRect/>
          </a:stretch>
        </p:blipFill>
        <p:spPr>
          <a:xfrm>
            <a:off x="7087235" y="4838065"/>
            <a:ext cx="4057650" cy="895350"/>
          </a:xfrm>
          <a:prstGeom prst="rect">
            <a:avLst/>
          </a:prstGeom>
        </p:spPr>
      </p:pic>
      <p:pic>
        <p:nvPicPr>
          <p:cNvPr id="10" name="图片 9" descr="1750987366011"/>
          <p:cNvPicPr>
            <a:picLocks noChangeAspect="1"/>
          </p:cNvPicPr>
          <p:nvPr/>
        </p:nvPicPr>
        <p:blipFill>
          <a:blip r:embed="rId5"/>
          <a:stretch>
            <a:fillRect/>
          </a:stretch>
        </p:blipFill>
        <p:spPr>
          <a:xfrm>
            <a:off x="7087235" y="3291205"/>
            <a:ext cx="4057650" cy="971550"/>
          </a:xfrm>
          <a:prstGeom prst="rect">
            <a:avLst/>
          </a:prstGeom>
        </p:spPr>
      </p:pic>
      <p:sp>
        <p:nvSpPr>
          <p:cNvPr id="11" name="文本框 10"/>
          <p:cNvSpPr txBox="1"/>
          <p:nvPr/>
        </p:nvSpPr>
        <p:spPr>
          <a:xfrm>
            <a:off x="7852410" y="5912485"/>
            <a:ext cx="2732405" cy="368300"/>
          </a:xfrm>
          <a:prstGeom prst="rect">
            <a:avLst/>
          </a:prstGeom>
          <a:noFill/>
        </p:spPr>
        <p:txBody>
          <a:bodyPr wrap="square" rtlCol="0">
            <a:spAutoFit/>
          </a:bodyPr>
          <a:p>
            <a:r>
              <a:rPr lang="en-US" altLang="zh-CN">
                <a:sym typeface="+mn-ea"/>
              </a:rPr>
              <a:t>"perception_distance":10</a:t>
            </a:r>
            <a:endParaRPr lang="en-US" altLang="zh-CN"/>
          </a:p>
        </p:txBody>
      </p:sp>
      <p:sp>
        <p:nvSpPr>
          <p:cNvPr id="12" name="文本框 11"/>
          <p:cNvSpPr txBox="1"/>
          <p:nvPr/>
        </p:nvSpPr>
        <p:spPr>
          <a:xfrm>
            <a:off x="7852410" y="4366260"/>
            <a:ext cx="2732405" cy="368300"/>
          </a:xfrm>
          <a:prstGeom prst="rect">
            <a:avLst/>
          </a:prstGeom>
          <a:noFill/>
        </p:spPr>
        <p:txBody>
          <a:bodyPr wrap="square" rtlCol="0">
            <a:spAutoFit/>
          </a:bodyPr>
          <a:p>
            <a:r>
              <a:rPr lang="en-US" altLang="zh-CN">
                <a:sym typeface="+mn-ea"/>
              </a:rPr>
              <a:t>"perception_distance":100</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创建环境</a:t>
            </a:r>
            <a:r>
              <a:rPr lang="en-US" altLang="zh-CN"/>
              <a:t> </a:t>
            </a:r>
            <a:r>
              <a:rPr lang="en-US" altLang="zh-CN">
                <a:sym typeface="+mn-ea"/>
              </a:rPr>
              <a:t>conda create -n highenv python=3.9.18 numpy=1.26.4</a:t>
            </a:r>
            <a:endParaRPr lang="zh-CN" altLang="en-US"/>
          </a:p>
          <a:p>
            <a:pPr marL="0" indent="0">
              <a:buNone/>
            </a:pPr>
            <a:endParaRPr lang="zh-CN" altLang="en-US"/>
          </a:p>
          <a:p>
            <a:pPr marL="0" indent="0">
              <a:buNone/>
            </a:pPr>
            <a:endParaRPr lang="zh-CN" altLang="en-US"/>
          </a:p>
          <a:p>
            <a:pPr marL="0" indent="0">
              <a:buNone/>
            </a:pPr>
            <a:endParaRPr lang="zh-CN" altLang="en-US"/>
          </a:p>
          <a:p>
            <a:r>
              <a:rPr lang="zh-CN" altLang="en-US"/>
              <a:t>查看环境</a:t>
            </a:r>
            <a:r>
              <a:rPr lang="en-US" altLang="zh-CN"/>
              <a:t> conda env list</a:t>
            </a:r>
            <a:endParaRPr lang="en-US" altLang="zh-CN"/>
          </a:p>
          <a:p>
            <a:pPr marL="0" indent="0">
              <a:buNone/>
            </a:pPr>
            <a:endParaRPr lang="zh-CN" altLang="en-US"/>
          </a:p>
          <a:p>
            <a:pPr marL="0" indent="0">
              <a:buNone/>
            </a:pPr>
            <a:endParaRPr lang="zh-CN" altLang="en-US"/>
          </a:p>
          <a:p>
            <a:pPr marL="0" indent="0">
              <a:buNone/>
            </a:pPr>
            <a:endParaRPr lang="zh-CN" altLang="en-US"/>
          </a:p>
          <a:p>
            <a:r>
              <a:rPr lang="zh-CN" altLang="en-US"/>
              <a:t>激活环境</a:t>
            </a:r>
            <a:r>
              <a:rPr lang="en-US" altLang="zh-CN"/>
              <a:t> </a:t>
            </a:r>
            <a:r>
              <a:rPr lang="en-US" altLang="zh-CN">
                <a:sym typeface="+mn-ea"/>
              </a:rPr>
              <a:t>conda activate highenv</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6"/>
          <p:cNvPicPr>
            <a:picLocks noChangeAspect="1"/>
          </p:cNvPicPr>
          <p:nvPr/>
        </p:nvPicPr>
        <p:blipFill>
          <a:blip r:embed="rId1"/>
          <a:stretch>
            <a:fillRect/>
          </a:stretch>
        </p:blipFill>
        <p:spPr>
          <a:xfrm>
            <a:off x="2213610" y="1831340"/>
            <a:ext cx="8481060" cy="1402080"/>
          </a:xfrm>
          <a:prstGeom prst="rect">
            <a:avLst/>
          </a:prstGeom>
        </p:spPr>
      </p:pic>
      <p:pic>
        <p:nvPicPr>
          <p:cNvPr id="4" name="图片 3" descr="7"/>
          <p:cNvPicPr>
            <a:picLocks noChangeAspect="1"/>
          </p:cNvPicPr>
          <p:nvPr/>
        </p:nvPicPr>
        <p:blipFill>
          <a:blip r:embed="rId2"/>
          <a:srcRect r="-725" b="47676"/>
          <a:stretch>
            <a:fillRect/>
          </a:stretch>
        </p:blipFill>
        <p:spPr>
          <a:xfrm>
            <a:off x="2556510" y="3735070"/>
            <a:ext cx="7851775" cy="1487170"/>
          </a:xfrm>
          <a:prstGeom prst="rect">
            <a:avLst/>
          </a:prstGeom>
        </p:spPr>
      </p:pic>
      <p:pic>
        <p:nvPicPr>
          <p:cNvPr id="8" name="图片 7" descr="7"/>
          <p:cNvPicPr>
            <a:picLocks noChangeAspect="1"/>
          </p:cNvPicPr>
          <p:nvPr/>
        </p:nvPicPr>
        <p:blipFill>
          <a:blip r:embed="rId2"/>
          <a:srcRect t="61349" r="16" b="7998"/>
          <a:stretch>
            <a:fillRect/>
          </a:stretch>
        </p:blipFill>
        <p:spPr>
          <a:xfrm>
            <a:off x="2614295" y="5723890"/>
            <a:ext cx="7793990" cy="8712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3</a:t>
            </a:r>
            <a:endParaRPr lang="en-US" altLang="zh-CN" b="1">
              <a:solidFill>
                <a:srgbClr val="FF0000"/>
              </a:solidFill>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三、信用分配问题</a:t>
            </a:r>
            <a:endParaRPr lang="zh-CN" altLang="en-US">
              <a:sym typeface="+mn-ea"/>
            </a:endParaRPr>
          </a:p>
          <a:p>
            <a:pPr marL="0" indent="0">
              <a:buFont typeface="Arial" panose="020B0604020202020204" pitchFamily="34" charset="0"/>
              <a:buNone/>
            </a:pPr>
            <a:r>
              <a:rPr lang="zh-CN" altLang="en-US">
                <a:sym typeface="+mn-ea"/>
              </a:rPr>
              <a:t>成功合流需要多车协作如</a:t>
            </a:r>
            <a:r>
              <a:rPr lang="zh-CN" altLang="en-US">
                <a:sym typeface="+mn-ea"/>
              </a:rPr>
              <a:t>匝道车（加速切入）和主道车（减速让行）。</a:t>
            </a:r>
            <a:endParaRPr lang="zh-CN" altLang="en-US">
              <a:sym typeface="+mn-ea"/>
            </a:endParaRPr>
          </a:p>
          <a:p>
            <a:pPr>
              <a:buFont typeface="Arial" panose="020B0604020202020204" pitchFamily="34" charset="0"/>
              <a:buChar char="•"/>
            </a:pPr>
            <a:r>
              <a:rPr lang="zh-CN" altLang="en-US">
                <a:sym typeface="+mn-ea"/>
              </a:rPr>
              <a:t>如果使用单智能体算法决定所有动作组合，动作空间呈指数增长。</a:t>
            </a:r>
            <a:endParaRPr lang="zh-CN" altLang="en-US">
              <a:sym typeface="+mn-ea"/>
            </a:endParaRPr>
          </a:p>
          <a:p>
            <a:pPr>
              <a:buFont typeface="Arial" panose="020B0604020202020204" pitchFamily="34" charset="0"/>
              <a:buChar char="•"/>
            </a:pPr>
            <a:r>
              <a:rPr lang="zh-CN" altLang="en-US">
                <a:sym typeface="+mn-ea"/>
              </a:rPr>
              <a:t>如果每个智能体仅使用自己的局部观察决策，则</a:t>
            </a:r>
            <a:r>
              <a:rPr lang="zh-CN" altLang="en-US">
                <a:sym typeface="+mn-ea"/>
              </a:rPr>
              <a:t>无法区分自身与他车的贡献。如减速让行导致自己的奖励减少，则单智能体更倾向于抢道。</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3</a:t>
            </a:r>
            <a:endParaRPr lang="en-US" altLang="zh-CN"/>
          </a:p>
        </p:txBody>
      </p:sp>
      <p:pic>
        <p:nvPicPr>
          <p:cNvPr id="2" name="内容占位符 4"/>
          <p:cNvPicPr>
            <a:picLocks noChangeAspect="1"/>
          </p:cNvPicPr>
          <p:nvPr/>
        </p:nvPicPr>
        <p:blipFill>
          <a:blip r:embed="rId1"/>
          <a:stretch>
            <a:fillRect/>
          </a:stretch>
        </p:blipFill>
        <p:spPr>
          <a:xfrm>
            <a:off x="3027680" y="3942715"/>
            <a:ext cx="6360795" cy="208851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信用分配问题</a:t>
            </a:r>
            <a:r>
              <a:rPr lang="en-US" altLang="zh-CN">
                <a:sym typeface="+mn-ea"/>
              </a:rPr>
              <a:t> (Credit Assignment Problem)</a:t>
            </a:r>
            <a:r>
              <a:rPr lang="zh-CN" altLang="en-US">
                <a:sym typeface="+mn-ea"/>
              </a:rPr>
              <a:t>：多智能体协作的核心挑战</a:t>
            </a:r>
            <a:endParaRPr lang="zh-CN" altLang="en-US">
              <a:sym typeface="+mn-ea"/>
            </a:endParaRPr>
          </a:p>
          <a:p>
            <a:endParaRPr lang="zh-CN" altLang="en-US">
              <a:sym typeface="+mn-ea"/>
            </a:endParaRPr>
          </a:p>
          <a:p>
            <a:r>
              <a:rPr lang="zh-CN" altLang="en-US">
                <a:sym typeface="+mn-ea"/>
              </a:rPr>
              <a:t>问题定义</a:t>
            </a:r>
            <a:r>
              <a:rPr lang="en-US" altLang="zh-CN">
                <a:sym typeface="+mn-ea"/>
              </a:rPr>
              <a:t>  “</a:t>
            </a:r>
            <a:r>
              <a:rPr lang="zh-CN" altLang="en-US">
                <a:sym typeface="+mn-ea"/>
              </a:rPr>
              <a:t>谁的贡献更大？</a:t>
            </a:r>
            <a:r>
              <a:rPr lang="en-US" altLang="zh-CN">
                <a:sym typeface="+mn-ea"/>
              </a:rPr>
              <a:t>”</a:t>
            </a:r>
            <a:endParaRPr lang="en-US" altLang="zh-CN">
              <a:sym typeface="+mn-ea"/>
            </a:endParaRPr>
          </a:p>
          <a:p>
            <a:pPr marL="0" indent="0">
              <a:buNone/>
            </a:pPr>
            <a:r>
              <a:rPr lang="zh-CN" altLang="en-US">
                <a:sym typeface="+mn-ea"/>
              </a:rPr>
              <a:t>在多智能体系统中，全局奖励（如团队胜利）由所有智能体共同影响，但难以量化每个智能体的个体贡献。</a:t>
            </a:r>
            <a:endParaRPr lang="zh-CN" altLang="en-US">
              <a:sym typeface="+mn-ea"/>
            </a:endParaRPr>
          </a:p>
          <a:p>
            <a:endParaRPr lang="zh-CN" altLang="en-US"/>
          </a:p>
          <a:p>
            <a:r>
              <a:rPr lang="zh-CN" altLang="en-US"/>
              <a:t>盲目优化：若所有智能体共享相同奖励，无法区分有效</a:t>
            </a:r>
            <a:r>
              <a:rPr lang="en-US" altLang="zh-CN"/>
              <a:t>/</a:t>
            </a:r>
            <a:r>
              <a:rPr lang="zh-CN" altLang="en-US"/>
              <a:t>无效行为。</a:t>
            </a:r>
            <a:endParaRPr lang="zh-CN" altLang="en-US"/>
          </a:p>
          <a:p>
            <a:endParaRPr lang="zh-CN" altLang="en-US"/>
          </a:p>
          <a:p>
            <a:r>
              <a:rPr lang="zh-CN" altLang="en-US"/>
              <a:t>局部最优：部分智能体可能</a:t>
            </a:r>
            <a:r>
              <a:rPr lang="en-US" altLang="zh-CN"/>
              <a:t>“</a:t>
            </a:r>
            <a:r>
              <a:rPr lang="zh-CN" altLang="en-US"/>
              <a:t>搭便车</a:t>
            </a:r>
            <a:r>
              <a:rPr lang="en-US" altLang="zh-CN"/>
              <a:t>”</a:t>
            </a:r>
            <a:r>
              <a:rPr lang="zh-CN" altLang="en-US"/>
              <a:t>（</a:t>
            </a:r>
            <a:r>
              <a:rPr lang="en-US" altLang="zh-CN"/>
              <a:t>Free-Riding</a:t>
            </a:r>
            <a:r>
              <a:rPr lang="zh-CN" altLang="en-US"/>
              <a:t>），导致协作失败。</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endParaRPr lang="zh-CN" altLang="en-US">
              <a:sym typeface="+mn-ea"/>
            </a:endParaRPr>
          </a:p>
          <a:p>
            <a:r>
              <a:rPr lang="zh-CN" altLang="en-US">
                <a:sym typeface="+mn-ea"/>
              </a:rPr>
              <a:t>分散执行</a:t>
            </a:r>
            <a:r>
              <a:rPr lang="en-US" altLang="zh-CN">
                <a:sym typeface="+mn-ea"/>
              </a:rPr>
              <a:t> (Decentralized Execution)</a:t>
            </a:r>
            <a:endParaRPr lang="en-US" altLang="zh-CN"/>
          </a:p>
          <a:p>
            <a:pPr marL="0" indent="0">
              <a:buNone/>
            </a:pPr>
            <a:r>
              <a:rPr lang="zh-CN" altLang="en-US">
                <a:sym typeface="+mn-ea"/>
              </a:rPr>
              <a:t>执行时，每个智能体仅依赖自身局部观测（如传感器数据）独立决策。</a:t>
            </a:r>
            <a:endParaRPr lang="zh-CN" altLang="en-US"/>
          </a:p>
          <a:p>
            <a:pPr marL="0" indent="0">
              <a:buNone/>
            </a:pPr>
            <a:r>
              <a:rPr lang="zh-CN" altLang="en-US">
                <a:sym typeface="+mn-ea"/>
              </a:rPr>
              <a:t>避免对中心化通信的实时依赖。</a:t>
            </a:r>
            <a:endParaRPr lang="zh-CN" altLang="en-US"/>
          </a:p>
          <a:p>
            <a:endParaRPr lang="zh-CN" altLang="en-US"/>
          </a:p>
          <a:p>
            <a:r>
              <a:rPr lang="zh-CN" altLang="en-US"/>
              <a:t>集中训练</a:t>
            </a:r>
            <a:r>
              <a:rPr lang="en-US" altLang="zh-CN"/>
              <a:t> (Centralized Training) </a:t>
            </a:r>
            <a:endParaRPr lang="en-US" altLang="zh-CN"/>
          </a:p>
          <a:p>
            <a:pPr marL="0" indent="0">
              <a:buNone/>
            </a:pPr>
            <a:r>
              <a:rPr lang="zh-CN" altLang="en-US"/>
              <a:t>训练时，智能体共享全局信息（如所有智能体的状态、动作），学习协作策略。</a:t>
            </a:r>
            <a:r>
              <a:rPr lang="en-US" altLang="zh-CN"/>
              <a:t> </a:t>
            </a:r>
            <a:r>
              <a:rPr lang="zh-CN" altLang="en-US"/>
              <a:t>利用全局</a:t>
            </a:r>
            <a:r>
              <a:rPr lang="en-US" altLang="zh-CN"/>
              <a:t>Q</a:t>
            </a:r>
            <a:r>
              <a:rPr lang="zh-CN" altLang="en-US"/>
              <a:t>值或</a:t>
            </a:r>
            <a:r>
              <a:rPr lang="en-US" altLang="zh-CN"/>
              <a:t>Critic</a:t>
            </a:r>
            <a:r>
              <a:rPr lang="zh-CN" altLang="en-US"/>
              <a:t>网络优化策略。</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pic>
        <p:nvPicPr>
          <p:cNvPr id="2" name="图片 1" descr="ChatGPT Image 2025年7月7日 16_13_42"/>
          <p:cNvPicPr>
            <a:picLocks noChangeAspect="1"/>
          </p:cNvPicPr>
          <p:nvPr/>
        </p:nvPicPr>
        <p:blipFill>
          <a:blip r:embed="rId1"/>
          <a:stretch>
            <a:fillRect/>
          </a:stretch>
        </p:blipFill>
        <p:spPr>
          <a:xfrm>
            <a:off x="3136900" y="2387600"/>
            <a:ext cx="6022340" cy="40151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sym typeface="+mn-ea"/>
              </a:rPr>
              <a:t>集中训练分散执行的优点</a:t>
            </a:r>
            <a:endParaRPr lang="zh-CN" altLang="en-US"/>
          </a:p>
          <a:p>
            <a:r>
              <a:rPr lang="zh-CN" altLang="en-US"/>
              <a:t>解决</a:t>
            </a:r>
            <a:r>
              <a:rPr lang="en-US" altLang="zh-CN"/>
              <a:t>POMDP</a:t>
            </a:r>
            <a:r>
              <a:rPr lang="zh-CN" altLang="en-US"/>
              <a:t>挑战：单个智能体的局部观测有限，全局信息提升训练稳定性。</a:t>
            </a:r>
            <a:endParaRPr lang="zh-CN" altLang="en-US"/>
          </a:p>
          <a:p>
            <a:endParaRPr lang="zh-CN" altLang="en-US"/>
          </a:p>
          <a:p>
            <a:r>
              <a:rPr lang="zh-CN" altLang="en-US"/>
              <a:t>缓解非平稳性：其他智能体的策略变化在训练时被显式建模。</a:t>
            </a:r>
            <a:endParaRPr lang="zh-CN" altLang="en-US"/>
          </a:p>
          <a:p>
            <a:endParaRPr lang="zh-CN" altLang="en-US"/>
          </a:p>
          <a:p>
            <a:r>
              <a:rPr lang="zh-CN" altLang="en-US"/>
              <a:t>平衡协作与效率：训练时协作，执行时去中心化</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b="7765"/>
          <a:stretch>
            <a:fillRect/>
          </a:stretch>
        </p:blipFill>
        <p:spPr>
          <a:xfrm>
            <a:off x="7675245" y="2381250"/>
            <a:ext cx="2695575" cy="746760"/>
          </a:xfrm>
          <a:prstGeom prst="rect">
            <a:avLst/>
          </a:prstGeom>
        </p:spPr>
      </p:pic>
      <p:pic>
        <p:nvPicPr>
          <p:cNvPr id="8" name="图片 7"/>
          <p:cNvPicPr>
            <a:picLocks noChangeAspect="1"/>
          </p:cNvPicPr>
          <p:nvPr/>
        </p:nvPicPr>
        <p:blipFill>
          <a:blip r:embed="rId2"/>
          <a:srcRect t="6808" b="8548"/>
          <a:stretch>
            <a:fillRect/>
          </a:stretch>
        </p:blipFill>
        <p:spPr>
          <a:xfrm>
            <a:off x="5113020" y="1670685"/>
            <a:ext cx="5565140" cy="710565"/>
          </a:xfrm>
          <a:prstGeom prst="rect">
            <a:avLst/>
          </a:prstGeom>
        </p:spPr>
      </p:pic>
      <p:pic>
        <p:nvPicPr>
          <p:cNvPr id="10" name="图片 9"/>
          <p:cNvPicPr>
            <a:picLocks noChangeAspect="1"/>
          </p:cNvPicPr>
          <p:nvPr/>
        </p:nvPicPr>
        <p:blipFill>
          <a:blip r:embed="rId3"/>
          <a:stretch>
            <a:fillRect/>
          </a:stretch>
        </p:blipFill>
        <p:spPr>
          <a:xfrm>
            <a:off x="2436495" y="2381250"/>
            <a:ext cx="5238750" cy="39839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zh-CN" altLang="en-US"/>
          </a:p>
          <a:p>
            <a:r>
              <a:rPr lang="zh-CN" altLang="en-US">
                <a:sym typeface="+mn-ea"/>
              </a:rPr>
              <a:t>策略执行</a:t>
            </a:r>
            <a:r>
              <a:rPr lang="en-US" altLang="zh-CN">
                <a:sym typeface="+mn-ea"/>
              </a:rPr>
              <a:t> </a:t>
            </a:r>
            <a:endParaRPr lang="en-US" altLang="zh-CN">
              <a:sym typeface="+mn-ea"/>
            </a:endParaRPr>
          </a:p>
          <a:p>
            <a:pPr marL="0" indent="0">
              <a:buNone/>
            </a:pPr>
            <a:r>
              <a:rPr lang="zh-CN" altLang="en-US">
                <a:sym typeface="+mn-ea"/>
              </a:rPr>
              <a:t>每个智能体基于自己的观察选择最优动作</a:t>
            </a:r>
            <a:endParaRPr lang="zh-CN" altLang="en-US"/>
          </a:p>
          <a:p>
            <a:r>
              <a:rPr lang="zh-CN" altLang="en-US"/>
              <a:t>训练过程</a:t>
            </a:r>
            <a:endParaRPr lang="en-US" altLang="zh-CN"/>
          </a:p>
          <a:p>
            <a:pPr marL="0" indent="0">
              <a:buNone/>
            </a:pPr>
            <a:r>
              <a:rPr lang="zh-CN" altLang="en-US"/>
              <a:t>输入：每个智能体的局部观测</a:t>
            </a:r>
            <a:r>
              <a:rPr lang="en-US" altLang="zh-CN"/>
              <a:t> Si</a:t>
            </a:r>
            <a:endParaRPr lang="zh-CN" altLang="en-US"/>
          </a:p>
          <a:p>
            <a:pPr marL="0" indent="0">
              <a:buNone/>
            </a:pPr>
            <a:r>
              <a:rPr lang="zh-CN" altLang="en-US"/>
              <a:t>独立计算</a:t>
            </a:r>
            <a:r>
              <a:rPr lang="en-US" altLang="zh-CN"/>
              <a:t>Q</a:t>
            </a:r>
            <a:r>
              <a:rPr lang="zh-CN" altLang="en-US"/>
              <a:t>再求和：通过神经网络输出</a:t>
            </a:r>
            <a:r>
              <a:rPr lang="en-US" altLang="zh-CN"/>
              <a:t>Q</a:t>
            </a:r>
            <a:endParaRPr lang="zh-CN" altLang="en-US"/>
          </a:p>
          <a:p>
            <a:pPr marL="0" indent="0">
              <a:buNone/>
            </a:pPr>
            <a:endParaRPr lang="zh-CN" altLang="en-US"/>
          </a:p>
          <a:p>
            <a:pPr marL="0" indent="0">
              <a:buNone/>
            </a:pPr>
            <a:r>
              <a:rPr lang="zh-CN" altLang="en-US"/>
              <a:t>联合优化：最小化全局</a:t>
            </a:r>
            <a:r>
              <a:rPr lang="en-US" altLang="zh-CN"/>
              <a:t>TD</a:t>
            </a:r>
            <a:r>
              <a:rPr lang="zh-CN" altLang="en-US"/>
              <a:t>误差</a:t>
            </a:r>
            <a:endParaRPr lang="zh-CN" altLang="en-US"/>
          </a:p>
          <a:p>
            <a:pPr marL="0" indent="0">
              <a:buNone/>
            </a:pPr>
            <a:r>
              <a:rPr lang="zh-CN" altLang="en-US"/>
              <a:t>网络参数更新：所有智能体共享误差参数</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rcRect t="6111" b="9167"/>
          <a:stretch>
            <a:fillRect/>
          </a:stretch>
        </p:blipFill>
        <p:spPr>
          <a:xfrm>
            <a:off x="5895975" y="5229225"/>
            <a:ext cx="4857750" cy="581025"/>
          </a:xfrm>
          <a:prstGeom prst="rect">
            <a:avLst/>
          </a:prstGeom>
        </p:spPr>
      </p:pic>
      <p:pic>
        <p:nvPicPr>
          <p:cNvPr id="9" name="图片 8"/>
          <p:cNvPicPr>
            <a:picLocks noChangeAspect="1"/>
          </p:cNvPicPr>
          <p:nvPr/>
        </p:nvPicPr>
        <p:blipFill>
          <a:blip r:embed="rId2"/>
          <a:stretch>
            <a:fillRect/>
          </a:stretch>
        </p:blipFill>
        <p:spPr>
          <a:xfrm>
            <a:off x="7067550" y="2825115"/>
            <a:ext cx="2977515" cy="341630"/>
          </a:xfrm>
          <a:prstGeom prst="rect">
            <a:avLst/>
          </a:prstGeom>
        </p:spPr>
      </p:pic>
      <p:pic>
        <p:nvPicPr>
          <p:cNvPr id="10" name="图片 9"/>
          <p:cNvPicPr>
            <a:picLocks noChangeAspect="1"/>
          </p:cNvPicPr>
          <p:nvPr/>
        </p:nvPicPr>
        <p:blipFill>
          <a:blip r:embed="rId3"/>
          <a:srcRect b="7765"/>
          <a:stretch>
            <a:fillRect/>
          </a:stretch>
        </p:blipFill>
        <p:spPr>
          <a:xfrm>
            <a:off x="7208520" y="4110990"/>
            <a:ext cx="2695575" cy="7467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经验池采样数据：</a:t>
            </a:r>
            <a:endParaRPr lang="zh-CN" altLang="en-US" sz="2000"/>
          </a:p>
          <a:p>
            <a:pPr marL="0" indent="0">
              <a:buNone/>
            </a:pPr>
            <a:r>
              <a:rPr lang="en-US" altLang="zh-CN" sz="1800"/>
              <a:t>states, actions, rewards, next_states, dones = self.replay_buffer.sample(self.BATCH_SIZE)</a:t>
            </a:r>
            <a:endParaRPr lang="en-US" altLang="zh-CN" sz="1800"/>
          </a:p>
          <a:p>
            <a:pPr marL="0" indent="0">
              <a:buNone/>
            </a:pPr>
            <a:endParaRPr lang="zh-CN" altLang="en-US" sz="2000"/>
          </a:p>
          <a:p>
            <a:pPr marL="0" indent="0">
              <a:buNone/>
            </a:pPr>
            <a:r>
              <a:rPr lang="zh-CN" altLang="en-US" sz="2000"/>
              <a:t>当前状态的</a:t>
            </a:r>
            <a:r>
              <a:rPr lang="en-US" altLang="zh-CN" sz="2000"/>
              <a:t>Q</a:t>
            </a:r>
            <a:r>
              <a:rPr lang="zh-CN" altLang="en-US" sz="2000"/>
              <a:t>值由每个智能体的</a:t>
            </a:r>
            <a:r>
              <a:rPr lang="en-US" altLang="zh-CN" sz="2000"/>
              <a:t>Q</a:t>
            </a:r>
            <a:r>
              <a:rPr lang="zh-CN" altLang="en-US" sz="2000"/>
              <a:t>值加和得到：</a:t>
            </a:r>
            <a:endParaRPr lang="zh-CN" altLang="en-US"/>
          </a:p>
          <a:p>
            <a:pPr marL="0" indent="0">
              <a:buNone/>
            </a:pPr>
            <a:r>
              <a:rPr lang="en-US" altLang="zh-CN" sz="1800"/>
              <a:t>current_qs = [] </a:t>
            </a:r>
            <a:endParaRPr lang="en-US" altLang="zh-CN" sz="1800"/>
          </a:p>
          <a:p>
            <a:pPr marL="0" indent="0">
              <a:buNone/>
            </a:pPr>
            <a:r>
              <a:rPr lang="en-US" altLang="zh-CN" sz="1800"/>
              <a:t>for agent_id in range(num_agents): </a:t>
            </a:r>
            <a:endParaRPr lang="en-US" altLang="zh-CN" sz="1800"/>
          </a:p>
          <a:p>
            <a:pPr marL="0" indent="457200">
              <a:buNone/>
            </a:pPr>
            <a:r>
              <a:rPr lang="en-US" altLang="zh-CN" sz="1800"/>
              <a:t>agent_states = states[:, agent_id, :]  # [batch_size, state_dim] </a:t>
            </a:r>
            <a:endParaRPr lang="en-US" altLang="zh-CN" sz="1800"/>
          </a:p>
          <a:p>
            <a:pPr marL="0" indent="457200">
              <a:buNone/>
            </a:pPr>
            <a:r>
              <a:rPr lang="en-US" altLang="zh-CN" sz="1800"/>
              <a:t>agent_actions = actions[:, agent_id]   # [batch_size] </a:t>
            </a:r>
            <a:endParaRPr lang="en-US" altLang="zh-CN" sz="1800"/>
          </a:p>
          <a:p>
            <a:pPr marL="0" indent="457200">
              <a:buNone/>
            </a:pPr>
            <a:r>
              <a:rPr lang="en-US" altLang="zh-CN" sz="1800"/>
              <a:t>agent_q = self.model(agent_states).gather(1, agent_actions.unsqueeze(1))  # [batch_size, 1] </a:t>
            </a:r>
            <a:endParaRPr lang="en-US" altLang="zh-CN" sz="1800"/>
          </a:p>
          <a:p>
            <a:pPr marL="0" indent="0">
              <a:buNone/>
            </a:pPr>
            <a:r>
              <a:rPr lang="en-US" altLang="zh-CN" sz="1800"/>
              <a:t>current_qs.append(agent_q) current_q_total = torch.sum(torch.stack(current_qs,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下一状态的</a:t>
            </a:r>
            <a:r>
              <a:rPr lang="en-US" altLang="zh-CN" sz="2000"/>
              <a:t>Q</a:t>
            </a:r>
            <a:r>
              <a:rPr lang="zh-CN" altLang="en-US" sz="2000"/>
              <a:t>值也由目标网络计算所有智能体</a:t>
            </a:r>
            <a:r>
              <a:rPr lang="en-US" altLang="zh-CN" sz="2000"/>
              <a:t>Q</a:t>
            </a:r>
            <a:r>
              <a:rPr lang="zh-CN" altLang="en-US" sz="2000"/>
              <a:t>值加和得到：</a:t>
            </a:r>
            <a:endParaRPr lang="zh-CN" altLang="en-US" sz="2000"/>
          </a:p>
          <a:p>
            <a:pPr marL="0" indent="0">
              <a:buNone/>
            </a:pPr>
            <a:r>
              <a:rPr lang="en-US" altLang="zh-CN" sz="1800"/>
              <a:t>next_qs = []</a:t>
            </a:r>
            <a:endParaRPr lang="en-US" altLang="zh-CN" sz="1800"/>
          </a:p>
          <a:p>
            <a:pPr marL="0" indent="0">
              <a:buNone/>
            </a:pPr>
            <a:r>
              <a:rPr lang="en-US" altLang="zh-CN" sz="1800"/>
              <a:t>for agent_id in range(num_agents):</a:t>
            </a:r>
            <a:endParaRPr lang="en-US" altLang="zh-CN" sz="1800"/>
          </a:p>
          <a:p>
            <a:pPr marL="0" indent="0">
              <a:buNone/>
            </a:pPr>
            <a:r>
              <a:rPr lang="en-US" altLang="zh-CN" sz="1800"/>
              <a:t>            agent_next_states = next_states[:, agent_id, :]  # [batch_size, state_dim]</a:t>
            </a:r>
            <a:endParaRPr lang="en-US" altLang="zh-CN" sz="1800"/>
          </a:p>
          <a:p>
            <a:pPr marL="0" indent="0">
              <a:buNone/>
            </a:pPr>
            <a:r>
              <a:rPr lang="en-US" altLang="zh-CN" sz="1800"/>
              <a:t>            # </a:t>
            </a:r>
            <a:r>
              <a:rPr lang="zh-CN" altLang="en-US" sz="1800"/>
              <a:t>主网络选择动作</a:t>
            </a:r>
            <a:endParaRPr lang="zh-CN" altLang="en-US" sz="1800"/>
          </a:p>
          <a:p>
            <a:pPr marL="0" indent="0">
              <a:buNone/>
            </a:pPr>
            <a:r>
              <a:rPr lang="en-US" altLang="zh-CN" sz="1800"/>
              <a:t>            next_actions = self.model(agent_next_states).max(1)[1]  # [batch_size]</a:t>
            </a:r>
            <a:endParaRPr lang="en-US" altLang="zh-CN" sz="1800"/>
          </a:p>
          <a:p>
            <a:pPr marL="0" indent="0">
              <a:buNone/>
            </a:pPr>
            <a:r>
              <a:rPr lang="en-US" altLang="zh-CN" sz="1800"/>
              <a:t>            # </a:t>
            </a:r>
            <a:r>
              <a:rPr lang="zh-CN" altLang="en-US" sz="1800"/>
              <a:t>目标网络计算</a:t>
            </a:r>
            <a:r>
              <a:rPr lang="en-US" altLang="zh-CN" sz="1800"/>
              <a:t> Q </a:t>
            </a:r>
            <a:r>
              <a:rPr lang="zh-CN" altLang="en-US" sz="1800"/>
              <a:t>值</a:t>
            </a:r>
            <a:endParaRPr lang="zh-CN" altLang="en-US" sz="1800"/>
          </a:p>
          <a:p>
            <a:pPr marL="0" indent="0">
              <a:buNone/>
            </a:pPr>
            <a:r>
              <a:rPr lang="en-US" altLang="zh-CN" sz="1800"/>
              <a:t>            next_q = self.target_model(agent_next_states).gather(1, next_actions.unsqueeze(1))  # [batch_size, 1]</a:t>
            </a:r>
            <a:endParaRPr lang="en-US" altLang="zh-CN" sz="1800"/>
          </a:p>
          <a:p>
            <a:pPr marL="0" indent="0">
              <a:buNone/>
            </a:pPr>
            <a:r>
              <a:rPr lang="en-US" altLang="zh-CN" sz="1800"/>
              <a:t>            next_qs.append(next_q)</a:t>
            </a:r>
            <a:endParaRPr lang="en-US" altLang="zh-CN" sz="1800"/>
          </a:p>
          <a:p>
            <a:pPr marL="0" indent="0">
              <a:buNone/>
            </a:pPr>
            <a:r>
              <a:rPr lang="en-US" altLang="zh-CN" sz="1800"/>
              <a:t>next_q_total = torch.sum(torch.stack(next_qs,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库安装</a:t>
            </a:r>
            <a:endParaRPr lang="en-US" altLang="zh-CN"/>
          </a:p>
          <a:p>
            <a:pPr marL="0" indent="0">
              <a:buNone/>
            </a:pPr>
            <a:r>
              <a:rPr lang="en-US" altLang="zh-CN"/>
              <a:t>pip install scipy</a:t>
            </a:r>
            <a:endParaRPr lang="en-US" altLang="zh-CN"/>
          </a:p>
          <a:p>
            <a:pPr marL="0" indent="0">
              <a:buNone/>
            </a:pPr>
            <a:r>
              <a:rPr lang="en-US" altLang="zh-CN"/>
              <a:t>pip install gym</a:t>
            </a:r>
            <a:endParaRPr lang="en-US" altLang="zh-CN"/>
          </a:p>
          <a:p>
            <a:pPr marL="0" indent="0">
              <a:buNone/>
            </a:pPr>
            <a:r>
              <a:rPr lang="en-US" altLang="zh-CN"/>
              <a:t>pip install gymnasium</a:t>
            </a:r>
            <a:endParaRPr lang="en-US" altLang="zh-CN"/>
          </a:p>
          <a:p>
            <a:pPr marL="0" indent="0">
              <a:buNone/>
            </a:pPr>
            <a:r>
              <a:rPr lang="en-US" altLang="zh-CN">
                <a:sym typeface="+mn-ea"/>
              </a:rPr>
              <a:t>pip install pygame</a:t>
            </a:r>
            <a:endParaRPr lang="en-US" altLang="zh-CN"/>
          </a:p>
          <a:p>
            <a:pPr marL="0" indent="0">
              <a:buNone/>
            </a:pPr>
            <a:r>
              <a:rPr lang="en-US" altLang="zh-CN"/>
              <a:t>pip install matplotlib</a:t>
            </a:r>
            <a:endParaRPr lang="en-US" altLang="zh-CN"/>
          </a:p>
          <a:p>
            <a:pPr marL="0" indent="0">
              <a:buNone/>
            </a:pPr>
            <a:r>
              <a:rPr lang="en-US" altLang="zh-CN"/>
              <a:t>pip install pytz</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由下一状态</a:t>
            </a:r>
            <a:r>
              <a:rPr lang="en-US" altLang="zh-CN" sz="2000"/>
              <a:t>Q</a:t>
            </a:r>
            <a:r>
              <a:rPr lang="zh-CN" altLang="en-US" sz="2000"/>
              <a:t>值和全部智能体的奖励加和得到目标</a:t>
            </a:r>
            <a:r>
              <a:rPr lang="en-US" altLang="zh-CN" sz="2000"/>
              <a:t>Q</a:t>
            </a:r>
            <a:r>
              <a:rPr lang="zh-CN" altLang="en-US" sz="2000"/>
              <a:t>值：</a:t>
            </a:r>
            <a:endParaRPr lang="zh-CN" altLang="en-US" sz="2000"/>
          </a:p>
          <a:p>
            <a:pPr marL="0" indent="0">
              <a:buNone/>
            </a:pPr>
            <a:r>
              <a:rPr lang="en-US" altLang="zh-CN" sz="1800"/>
              <a:t>team_rewards = torch.sum(rewards, dim=1)</a:t>
            </a:r>
            <a:endParaRPr lang="en-US" altLang="zh-CN" sz="1800"/>
          </a:p>
          <a:p>
            <a:pPr marL="0" indent="0">
              <a:buNone/>
            </a:pPr>
            <a:r>
              <a:rPr lang="en-US" altLang="zh-CN" sz="1800"/>
              <a:t>target_q = team_rewards + (1 - team_dones) * self.GAMMA * next_q_total</a:t>
            </a:r>
            <a:endParaRPr lang="en-US" altLang="zh-CN" sz="1800"/>
          </a:p>
          <a:p>
            <a:pPr marL="0" indent="0">
              <a:buNone/>
            </a:pPr>
            <a:endParaRPr lang="en-US" altLang="zh-CN" sz="1800"/>
          </a:p>
          <a:p>
            <a:pPr marL="0" indent="0">
              <a:buNone/>
            </a:pPr>
            <a:r>
              <a:rPr lang="zh-CN" altLang="en-US" sz="2000"/>
              <a:t>计算损失并反向传播：</a:t>
            </a:r>
            <a:endParaRPr lang="zh-CN" altLang="en-US" sz="2000"/>
          </a:p>
          <a:p>
            <a:pPr marL="0" indent="0">
              <a:buNone/>
            </a:pPr>
            <a:r>
              <a:rPr lang="en-US" altLang="zh-CN" sz="1800"/>
              <a:t>loss = nn.MSELoss()(current_q_total.squeeze(), target_q)</a:t>
            </a:r>
            <a:endParaRPr lang="en-US" altLang="zh-CN" sz="1800"/>
          </a:p>
          <a:p>
            <a:pPr marL="0" indent="0">
              <a:buNone/>
            </a:pPr>
            <a:r>
              <a:rPr lang="en-US" altLang="zh-CN" sz="1800"/>
              <a:t>self.optimizer.zero_grad()</a:t>
            </a:r>
            <a:endParaRPr lang="en-US" altLang="zh-CN" sz="1800"/>
          </a:p>
          <a:p>
            <a:pPr marL="0" indent="0">
              <a:buNone/>
            </a:pPr>
            <a:r>
              <a:rPr lang="en-US" altLang="zh-CN" sz="1800"/>
              <a:t>loss.backward()</a:t>
            </a:r>
            <a:endParaRPr lang="en-US" altLang="zh-CN" sz="1800"/>
          </a:p>
          <a:p>
            <a:pPr marL="0" indent="0">
              <a:buNone/>
            </a:pPr>
            <a:r>
              <a:rPr lang="en-US" altLang="zh-CN" sz="1800"/>
              <a:t>self.optimizer.step()</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tretch>
            <a:fillRect/>
          </a:stretch>
        </p:blipFill>
        <p:spPr>
          <a:xfrm>
            <a:off x="2312670" y="2761615"/>
            <a:ext cx="4162425" cy="2924175"/>
          </a:xfrm>
          <a:prstGeom prst="rect">
            <a:avLst/>
          </a:prstGeom>
        </p:spPr>
      </p:pic>
      <p:pic>
        <p:nvPicPr>
          <p:cNvPr id="4" name="图片 3"/>
          <p:cNvPicPr>
            <a:picLocks noChangeAspect="1"/>
          </p:cNvPicPr>
          <p:nvPr/>
        </p:nvPicPr>
        <p:blipFill>
          <a:blip r:embed="rId2"/>
          <a:stretch>
            <a:fillRect/>
          </a:stretch>
        </p:blipFill>
        <p:spPr>
          <a:xfrm>
            <a:off x="223520" y="2761615"/>
            <a:ext cx="1771650" cy="333375"/>
          </a:xfrm>
          <a:prstGeom prst="rect">
            <a:avLst/>
          </a:prstGeom>
        </p:spPr>
      </p:pic>
      <p:pic>
        <p:nvPicPr>
          <p:cNvPr id="8" name="图片 7"/>
          <p:cNvPicPr>
            <a:picLocks noChangeAspect="1"/>
          </p:cNvPicPr>
          <p:nvPr/>
        </p:nvPicPr>
        <p:blipFill>
          <a:blip r:embed="rId3"/>
          <a:stretch>
            <a:fillRect/>
          </a:stretch>
        </p:blipFill>
        <p:spPr>
          <a:xfrm>
            <a:off x="204470" y="3192780"/>
            <a:ext cx="1914525" cy="342900"/>
          </a:xfrm>
          <a:prstGeom prst="rect">
            <a:avLst/>
          </a:prstGeom>
        </p:spPr>
      </p:pic>
      <p:pic>
        <p:nvPicPr>
          <p:cNvPr id="9" name="图片 8"/>
          <p:cNvPicPr>
            <a:picLocks noChangeAspect="1"/>
          </p:cNvPicPr>
          <p:nvPr/>
        </p:nvPicPr>
        <p:blipFill>
          <a:blip r:embed="rId4"/>
          <a:stretch>
            <a:fillRect/>
          </a:stretch>
        </p:blipFill>
        <p:spPr>
          <a:xfrm>
            <a:off x="204470" y="3577590"/>
            <a:ext cx="1895475" cy="333375"/>
          </a:xfrm>
          <a:prstGeom prst="rect">
            <a:avLst/>
          </a:prstGeom>
        </p:spPr>
      </p:pic>
      <p:pic>
        <p:nvPicPr>
          <p:cNvPr id="10" name="图片 9" descr="1750987366033"/>
          <p:cNvPicPr>
            <a:picLocks noChangeAspect="1"/>
          </p:cNvPicPr>
          <p:nvPr/>
        </p:nvPicPr>
        <p:blipFill>
          <a:blip r:embed="rId5"/>
          <a:stretch>
            <a:fillRect/>
          </a:stretch>
        </p:blipFill>
        <p:spPr>
          <a:xfrm>
            <a:off x="7087235" y="5095875"/>
            <a:ext cx="4057650" cy="895350"/>
          </a:xfrm>
          <a:prstGeom prst="rect">
            <a:avLst/>
          </a:prstGeom>
        </p:spPr>
      </p:pic>
      <p:pic>
        <p:nvPicPr>
          <p:cNvPr id="11" name="图片 10" descr="1750987366011"/>
          <p:cNvPicPr>
            <a:picLocks noChangeAspect="1"/>
          </p:cNvPicPr>
          <p:nvPr/>
        </p:nvPicPr>
        <p:blipFill>
          <a:blip r:embed="rId6"/>
          <a:stretch>
            <a:fillRect/>
          </a:stretch>
        </p:blipFill>
        <p:spPr>
          <a:xfrm>
            <a:off x="7087235" y="3513455"/>
            <a:ext cx="4057650" cy="971550"/>
          </a:xfrm>
          <a:prstGeom prst="rect">
            <a:avLst/>
          </a:prstGeom>
        </p:spPr>
      </p:pic>
      <p:sp>
        <p:nvSpPr>
          <p:cNvPr id="13" name="文本框 12"/>
          <p:cNvSpPr txBox="1"/>
          <p:nvPr/>
        </p:nvSpPr>
        <p:spPr>
          <a:xfrm>
            <a:off x="7454265" y="46062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7"/>
          <a:stretch>
            <a:fillRect/>
          </a:stretch>
        </p:blipFill>
        <p:spPr>
          <a:xfrm>
            <a:off x="7087235" y="2000250"/>
            <a:ext cx="4057650" cy="952500"/>
          </a:xfrm>
          <a:prstGeom prst="rect">
            <a:avLst/>
          </a:prstGeom>
        </p:spPr>
      </p:pic>
      <p:sp>
        <p:nvSpPr>
          <p:cNvPr id="15" name="文本框 14"/>
          <p:cNvSpPr txBox="1"/>
          <p:nvPr/>
        </p:nvSpPr>
        <p:spPr>
          <a:xfrm>
            <a:off x="7616190" y="6094730"/>
            <a:ext cx="3528695" cy="368300"/>
          </a:xfrm>
          <a:prstGeom prst="rect">
            <a:avLst/>
          </a:prstGeom>
          <a:noFill/>
        </p:spPr>
        <p:txBody>
          <a:bodyPr wrap="square" rtlCol="0">
            <a:spAutoFit/>
          </a:bodyPr>
          <a:p>
            <a:r>
              <a:rPr lang="en-US" altLang="zh-CN">
                <a:sym typeface="+mn-ea"/>
              </a:rPr>
              <a:t>IDQN    "perception_distance":10</a:t>
            </a:r>
            <a:endParaRPr lang="en-US" altLang="zh-CN"/>
          </a:p>
        </p:txBody>
      </p:sp>
      <p:sp>
        <p:nvSpPr>
          <p:cNvPr id="16" name="文本框 15"/>
          <p:cNvSpPr txBox="1"/>
          <p:nvPr/>
        </p:nvSpPr>
        <p:spPr>
          <a:xfrm>
            <a:off x="8827770" y="3032125"/>
            <a:ext cx="781050" cy="368300"/>
          </a:xfrm>
          <a:prstGeom prst="rect">
            <a:avLst/>
          </a:prstGeom>
          <a:noFill/>
        </p:spPr>
        <p:txBody>
          <a:bodyPr wrap="square" rtlCol="0">
            <a:spAutoFit/>
          </a:bodyPr>
          <a:p>
            <a:r>
              <a:rPr lang="en-US" altLang="zh-CN"/>
              <a:t>VDN</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zh-CN" altLang="en-US" b="1">
                <a:solidFill>
                  <a:srgbClr val="002060"/>
                </a:solidFill>
                <a:sym typeface="+mn-ea"/>
              </a:rPr>
              <a:t>训练</a:t>
            </a:r>
            <a:endParaRPr lang="zh-CN" altLang="en-US" b="1">
              <a:solidFill>
                <a:srgbClr val="002060"/>
              </a:solidFill>
            </a:endParaRPr>
          </a:p>
          <a:p>
            <a:pPr marL="0" indent="0">
              <a:buNone/>
            </a:pPr>
            <a:r>
              <a:rPr lang="en-US" altLang="zh-CN">
                <a:sym typeface="+mn-ea"/>
              </a:rPr>
              <a:t>python VDN.py</a:t>
            </a:r>
            <a:endParaRPr lang="zh-CN" altLang="en-US">
              <a:solidFill>
                <a:srgbClr val="002060"/>
              </a:solidFill>
            </a:endParaRPr>
          </a:p>
          <a:p>
            <a:r>
              <a:rPr lang="zh-CN" altLang="en-US" b="1">
                <a:solidFill>
                  <a:srgbClr val="002060"/>
                </a:solidFill>
                <a:sym typeface="+mn-ea"/>
              </a:rPr>
              <a:t>模型文件</a:t>
            </a:r>
            <a:endParaRPr lang="zh-CN" altLang="en-US" b="1">
              <a:solidFill>
                <a:srgbClr val="002060"/>
              </a:solidFill>
            </a:endParaRPr>
          </a:p>
          <a:p>
            <a:pPr marL="0" indent="0">
              <a:buNone/>
            </a:pPr>
            <a:r>
              <a:rPr lang="en-US" altLang="zh-CN">
                <a:sym typeface="+mn-ea"/>
              </a:rPr>
              <a:t>vdn.pth</a:t>
            </a:r>
            <a:endParaRPr lang="zh-CN" altLang="en-US">
              <a:solidFill>
                <a:schemeClr val="tx1"/>
              </a:solidFill>
            </a:endParaRPr>
          </a:p>
          <a:p>
            <a:r>
              <a:rPr lang="zh-CN" altLang="en-US" b="1">
                <a:solidFill>
                  <a:srgbClr val="002060"/>
                </a:solidFill>
                <a:sym typeface="+mn-ea"/>
              </a:rPr>
              <a:t>训练过程查看</a:t>
            </a:r>
            <a:endParaRPr lang="zh-CN" altLang="en-US" b="1">
              <a:solidFill>
                <a:srgbClr val="002060"/>
              </a:solidFill>
            </a:endParaRPr>
          </a:p>
          <a:p>
            <a:pPr marL="0" indent="0">
              <a:buNone/>
            </a:pPr>
            <a:r>
              <a:rPr lang="zh-CN" altLang="en-US">
                <a:sym typeface="+mn-ea"/>
              </a:rPr>
              <a:t>每一个</a:t>
            </a:r>
            <a:r>
              <a:rPr lang="en-US" altLang="zh-CN">
                <a:sym typeface="+mn-ea"/>
              </a:rPr>
              <a:t>episode</a:t>
            </a:r>
            <a:r>
              <a:rPr lang="zh-CN" altLang="en-US">
                <a:sym typeface="+mn-ea"/>
              </a:rPr>
              <a:t>的奖励和记录在</a:t>
            </a:r>
            <a:r>
              <a:rPr lang="en-US" altLang="zh-CN">
                <a:sym typeface="+mn-ea"/>
              </a:rPr>
              <a:t>runs/VDN_experiment</a:t>
            </a:r>
            <a:r>
              <a:rPr lang="zh-CN" altLang="en-US">
                <a:sym typeface="+mn-ea"/>
              </a:rPr>
              <a:t>中</a:t>
            </a:r>
            <a:endParaRPr lang="zh-CN" altLang="en-US">
              <a:solidFill>
                <a:schemeClr val="tx1"/>
              </a:solidFill>
            </a:endParaRPr>
          </a:p>
          <a:p>
            <a:pPr marL="0" indent="0">
              <a:buNone/>
            </a:pPr>
            <a:r>
              <a:rPr lang="zh-CN" altLang="en-US">
                <a:sym typeface="+mn-ea"/>
              </a:rPr>
              <a:t>运行</a:t>
            </a:r>
            <a:r>
              <a:rPr lang="en-US" altLang="zh-CN">
                <a:sym typeface="+mn-ea"/>
              </a:rPr>
              <a:t>tensord --logdire=runs</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VDN.py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vdn_model = VDN(state_size = 25, action_size=5, model_file_path='vdn.pth',use_epsilon=False)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olidFill>
                  <a:schemeClr val="tx1"/>
                </a:solidFill>
              </a:rPr>
              <a:t>vdn_model = VDN(state_size = 25, action_size=5, </a:t>
            </a:r>
            <a:endParaRPr lang="en-US" altLang="zh-CN" sz="2000">
              <a:solidFill>
                <a:schemeClr val="tx1"/>
              </a:solidFill>
            </a:endParaRPr>
          </a:p>
          <a:p>
            <a:pPr marL="3200400" lvl="7" indent="457200">
              <a:buNone/>
            </a:pPr>
            <a:r>
              <a:rPr lang="en-US" altLang="zh-CN" sz="2000">
                <a:solidFill>
                  <a:schemeClr val="tx1"/>
                </a:solidFill>
              </a:rPr>
              <a:t>model_file_path='endpoint/vdn.pth.3-1',use_epsilon=False)</a:t>
            </a:r>
            <a:endParaRPr lang="en-US" altLang="zh-CN" sz="2000">
              <a:solidFill>
                <a:schemeClr val="tx1"/>
              </a:solidFill>
            </a:endParaRPr>
          </a:p>
          <a:p>
            <a:pPr marL="0" indent="0">
              <a:buNone/>
            </a:pP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VDN.py</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与</a:t>
            </a:r>
            <a:r>
              <a:rPr lang="en-US" altLang="zh-CN"/>
              <a:t>VDN</a:t>
            </a:r>
            <a:r>
              <a:rPr lang="zh-CN" altLang="en-US"/>
              <a:t>的不同之处在于，这个联合动作</a:t>
            </a:r>
            <a:r>
              <a:rPr lang="en-US" altLang="zh-CN"/>
              <a:t>Q</a:t>
            </a:r>
            <a:r>
              <a:rPr lang="zh-CN" altLang="en-US"/>
              <a:t>值函数并不是简单地由各个智能体的</a:t>
            </a:r>
            <a:r>
              <a:rPr lang="en-US" altLang="zh-CN"/>
              <a:t>Q</a:t>
            </a:r>
            <a:r>
              <a:rPr lang="zh-CN" altLang="en-US"/>
              <a:t>值线性相加得到的。</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1827530" y="2777490"/>
            <a:ext cx="8641715" cy="353250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en-US" altLang="zh-CN"/>
              <a:t>QMIX</a:t>
            </a:r>
            <a:r>
              <a:rPr lang="zh-CN" altLang="en-US"/>
              <a:t>算法中，神经网络接收全局环境状态作为输入特征，经过计算输出一组动态参数矩阵，这些矩阵以非线性方式对分布式智能体的独立</a:t>
            </a:r>
            <a:r>
              <a:rPr lang="en-US" altLang="zh-CN"/>
              <a:t>Q</a:t>
            </a:r>
            <a:r>
              <a:rPr lang="zh-CN" altLang="en-US"/>
              <a:t>函数进行组合与优化。</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66675" y="3784600"/>
            <a:ext cx="4875530" cy="1993265"/>
          </a:xfrm>
          <a:prstGeom prst="rect">
            <a:avLst/>
          </a:prstGeom>
        </p:spPr>
      </p:pic>
      <p:pic>
        <p:nvPicPr>
          <p:cNvPr id="2" name="图片 1"/>
          <p:cNvPicPr>
            <a:picLocks noChangeAspect="1"/>
          </p:cNvPicPr>
          <p:nvPr/>
        </p:nvPicPr>
        <p:blipFill>
          <a:blip r:embed="rId2"/>
          <a:srcRect l="1233" t="6798" r="3716" b="8227"/>
          <a:stretch>
            <a:fillRect/>
          </a:stretch>
        </p:blipFill>
        <p:spPr>
          <a:xfrm>
            <a:off x="5191125" y="3686175"/>
            <a:ext cx="7000875" cy="21907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zh-CN" altLang="en-US"/>
              <a:t>全局状态动作</a:t>
            </a:r>
            <a:r>
              <a:rPr lang="en-US" altLang="zh-CN"/>
              <a:t>Q</a:t>
            </a:r>
            <a:r>
              <a:rPr lang="zh-CN" altLang="en-US"/>
              <a:t>值计算：</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8" name="图片 7"/>
          <p:cNvPicPr>
            <a:picLocks noChangeAspect="1"/>
          </p:cNvPicPr>
          <p:nvPr/>
        </p:nvPicPr>
        <p:blipFill>
          <a:blip r:embed="rId1"/>
          <a:stretch>
            <a:fillRect/>
          </a:stretch>
        </p:blipFill>
        <p:spPr>
          <a:xfrm>
            <a:off x="918845" y="2868930"/>
            <a:ext cx="7908925" cy="1909445"/>
          </a:xfrm>
          <a:prstGeom prst="rect">
            <a:avLst/>
          </a:prstGeom>
        </p:spPr>
      </p:pic>
      <p:pic>
        <p:nvPicPr>
          <p:cNvPr id="9" name="图片 8"/>
          <p:cNvPicPr>
            <a:picLocks noChangeAspect="1"/>
          </p:cNvPicPr>
          <p:nvPr/>
        </p:nvPicPr>
        <p:blipFill>
          <a:blip r:embed="rId2"/>
          <a:stretch>
            <a:fillRect/>
          </a:stretch>
        </p:blipFill>
        <p:spPr>
          <a:xfrm>
            <a:off x="193675" y="4913630"/>
            <a:ext cx="11908790" cy="136652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a:t>输入局部观测</a:t>
            </a:r>
            <a:r>
              <a:rPr lang="en-US" altLang="zh-CN"/>
              <a:t> o i  ​ </a:t>
            </a:r>
            <a:r>
              <a:rPr lang="zh-CN" altLang="en-US"/>
              <a:t>，输出</a:t>
            </a:r>
            <a:r>
              <a:rPr lang="en-US" altLang="zh-CN"/>
              <a:t> Q i ​ (a i ​ )</a:t>
            </a:r>
            <a:r>
              <a:rPr lang="zh-CN" altLang="en-US"/>
              <a:t>（类似</a:t>
            </a:r>
            <a:r>
              <a:rPr lang="en-US" altLang="zh-CN"/>
              <a:t>DQN</a:t>
            </a:r>
            <a:r>
              <a:rPr lang="zh-CN" altLang="en-US"/>
              <a:t>）</a:t>
            </a:r>
            <a:r>
              <a:rPr lang="en-US" altLang="zh-CN"/>
              <a:t> </a:t>
            </a:r>
            <a:endParaRPr lang="en-US" altLang="zh-CN"/>
          </a:p>
          <a:p>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a:sym typeface="+mn-ea"/>
              </a:rPr>
              <a:t>根据全局状态</a:t>
            </a:r>
            <a:r>
              <a:rPr lang="en-US" altLang="zh-CN">
                <a:sym typeface="+mn-ea"/>
              </a:rPr>
              <a:t> s </a:t>
            </a:r>
            <a:r>
              <a:rPr lang="zh-CN" altLang="en-US">
                <a:sym typeface="+mn-ea"/>
              </a:rPr>
              <a:t>动态生成混合网络的权重</a:t>
            </a:r>
            <a:endParaRPr lang="zh-CN" altLang="en-US"/>
          </a:p>
          <a:p>
            <a:pPr marL="0" indent="0">
              <a:buNone/>
            </a:pP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sz="2000"/>
              <a:t>多层全连接网络，</a:t>
            </a:r>
            <a:r>
              <a:rPr lang="en-US" altLang="zh-CN" sz="2000"/>
              <a:t>Relu</a:t>
            </a:r>
            <a:r>
              <a:rPr lang="zh-CN" altLang="en-US" sz="2000"/>
              <a:t>激活函数</a:t>
            </a:r>
            <a:endParaRPr lang="zh-CN" altLang="en-US" sz="2000"/>
          </a:p>
          <a:p>
            <a:pPr marL="0" indent="0">
              <a:buNone/>
            </a:pPr>
            <a:r>
              <a:rPr lang="zh-CN" altLang="en-US" sz="2000"/>
              <a:t>输入状态，输出</a:t>
            </a:r>
            <a:r>
              <a:rPr lang="en-US" altLang="zh-CN" sz="2000"/>
              <a:t>Q</a:t>
            </a:r>
            <a:r>
              <a:rPr lang="zh-CN" altLang="en-US" sz="2000"/>
              <a:t>值</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6547485" y="1595755"/>
            <a:ext cx="5482590" cy="5175250"/>
          </a:xfrm>
          <a:prstGeom prst="rect">
            <a:avLst/>
          </a:prstGeom>
          <a:noFill/>
        </p:spPr>
        <p:txBody>
          <a:bodyPr wrap="square" rtlCol="0">
            <a:noAutofit/>
          </a:bodyPr>
          <a:p>
            <a:r>
              <a:rPr lang="en-US" altLang="zh-CN" sz="1400"/>
              <a:t>class DQNModule(nn.Module):</a:t>
            </a:r>
            <a:endParaRPr lang="en-US" altLang="zh-CN" sz="1400"/>
          </a:p>
          <a:p>
            <a:r>
              <a:rPr lang="en-US" altLang="zh-CN" sz="1400"/>
              <a:t>    def __init__(self, state_size, action_size):</a:t>
            </a:r>
            <a:endParaRPr lang="en-US" altLang="zh-CN" sz="1400"/>
          </a:p>
          <a:p>
            <a:r>
              <a:rPr lang="en-US" altLang="zh-CN" sz="1400"/>
              <a:t>        super(DQNModule, self).__init__()</a:t>
            </a:r>
            <a:endParaRPr lang="en-US" altLang="zh-CN" sz="1400"/>
          </a:p>
          <a:p>
            <a:r>
              <a:rPr lang="en-US" altLang="zh-CN" sz="1400"/>
              <a:t>        self.fc1 = nn.Linear(state_size, 64)</a:t>
            </a:r>
            <a:endParaRPr lang="en-US" altLang="zh-CN" sz="1400"/>
          </a:p>
          <a:p>
            <a:r>
              <a:rPr lang="en-US" altLang="zh-CN" sz="1400"/>
              <a:t>        self.fc2 = nn.Linear(64, 128)</a:t>
            </a:r>
            <a:endParaRPr lang="en-US" altLang="zh-CN" sz="1400"/>
          </a:p>
          <a:p>
            <a:r>
              <a:rPr lang="en-US" altLang="zh-CN" sz="1400"/>
              <a:t>        self.fc3 = nn.Linear(128, 256)</a:t>
            </a:r>
            <a:endParaRPr lang="en-US" altLang="zh-CN" sz="1400"/>
          </a:p>
          <a:p>
            <a:r>
              <a:rPr lang="en-US" altLang="zh-CN" sz="1400"/>
              <a:t>        self.fc4 = nn.Linear(256, 512)</a:t>
            </a:r>
            <a:endParaRPr lang="en-US" altLang="zh-CN" sz="1400"/>
          </a:p>
          <a:p>
            <a:r>
              <a:rPr lang="en-US" altLang="zh-CN" sz="1400"/>
              <a:t>        self.fc5 = nn.Linear(512, 1024)</a:t>
            </a:r>
            <a:endParaRPr lang="en-US" altLang="zh-CN" sz="1400"/>
          </a:p>
          <a:p>
            <a:r>
              <a:rPr lang="en-US" altLang="zh-CN" sz="1400"/>
              <a:t>        self.fc6 = nn.Linear(1024, 1024)</a:t>
            </a:r>
            <a:endParaRPr lang="en-US" altLang="zh-CN" sz="1400"/>
          </a:p>
          <a:p>
            <a:r>
              <a:rPr lang="en-US" altLang="zh-CN" sz="1400"/>
              <a:t>        self.fc7 = nn.Linear(1024, 1024)</a:t>
            </a:r>
            <a:endParaRPr lang="en-US" altLang="zh-CN" sz="1400"/>
          </a:p>
          <a:p>
            <a:r>
              <a:rPr lang="en-US" altLang="zh-CN" sz="1400"/>
              <a:t>        self.fc8 = nn.Linear(1024, 256)</a:t>
            </a:r>
            <a:endParaRPr lang="en-US" altLang="zh-CN" sz="1400"/>
          </a:p>
          <a:p>
            <a:r>
              <a:rPr lang="en-US" altLang="zh-CN" sz="1400"/>
              <a:t>        self.fc9 = nn.Linear(256, 64)</a:t>
            </a:r>
            <a:endParaRPr lang="en-US" altLang="zh-CN" sz="1400"/>
          </a:p>
          <a:p>
            <a:r>
              <a:rPr lang="en-US" altLang="zh-CN" sz="1400"/>
              <a:t>        self.fc10 = nn.Linear(64, action_size)</a:t>
            </a:r>
            <a:endParaRPr lang="en-US" altLang="zh-CN" sz="1400"/>
          </a:p>
          <a:p>
            <a:r>
              <a:rPr lang="en-US" altLang="zh-CN" sz="1400"/>
              <a:t>    def forward(self, x):</a:t>
            </a:r>
            <a:endParaRPr lang="en-US" altLang="zh-CN" sz="1400"/>
          </a:p>
          <a:p>
            <a:r>
              <a:rPr lang="en-US" altLang="zh-CN" sz="1400"/>
              <a:t>        x = torch.relu(self.fc1(x))</a:t>
            </a:r>
            <a:endParaRPr lang="en-US" altLang="zh-CN" sz="1400"/>
          </a:p>
          <a:p>
            <a:r>
              <a:rPr lang="en-US" altLang="zh-CN" sz="1400"/>
              <a:t>        x = torch.relu(self.fc2(x))</a:t>
            </a:r>
            <a:endParaRPr lang="en-US" altLang="zh-CN" sz="1400"/>
          </a:p>
          <a:p>
            <a:r>
              <a:rPr lang="en-US" altLang="zh-CN" sz="1400"/>
              <a:t>        x = torch.relu(self.fc3(x))</a:t>
            </a:r>
            <a:endParaRPr lang="en-US" altLang="zh-CN" sz="1400"/>
          </a:p>
          <a:p>
            <a:r>
              <a:rPr lang="en-US" altLang="zh-CN" sz="1400"/>
              <a:t>        x = torch.relu(self.fc4(x))</a:t>
            </a:r>
            <a:endParaRPr lang="en-US" altLang="zh-CN" sz="1400"/>
          </a:p>
          <a:p>
            <a:r>
              <a:rPr lang="en-US" altLang="zh-CN" sz="1400"/>
              <a:t>        x = torch.relu(self.fc5(x))</a:t>
            </a:r>
            <a:endParaRPr lang="en-US" altLang="zh-CN" sz="1400"/>
          </a:p>
          <a:p>
            <a:r>
              <a:rPr lang="en-US" altLang="zh-CN" sz="1400"/>
              <a:t>        x = torch.relu(self.fc6(x))</a:t>
            </a:r>
            <a:endParaRPr lang="en-US" altLang="zh-CN" sz="1400"/>
          </a:p>
          <a:p>
            <a:r>
              <a:rPr lang="en-US" altLang="zh-CN" sz="1400"/>
              <a:t>        x = torch.relu(self.fc7(x))</a:t>
            </a:r>
            <a:endParaRPr lang="en-US" altLang="zh-CN" sz="1400"/>
          </a:p>
          <a:p>
            <a:r>
              <a:rPr lang="en-US" altLang="zh-CN" sz="1400"/>
              <a:t>        x = torch.relu(self.fc8(x))</a:t>
            </a:r>
            <a:endParaRPr lang="en-US" altLang="zh-CN" sz="1400"/>
          </a:p>
          <a:p>
            <a:r>
              <a:rPr lang="en-US" altLang="zh-CN" sz="1400"/>
              <a:t>        x = torch.relu(self.fc9(x))</a:t>
            </a:r>
            <a:endParaRPr lang="en-US" altLang="zh-CN" sz="1400"/>
          </a:p>
          <a:p>
            <a:r>
              <a:rPr lang="en-US" altLang="zh-CN" sz="1400"/>
              <a:t>        return self.fc10(x)</a:t>
            </a:r>
            <a:endParaRPr lang="en-US" altLang="zh-CN"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sz="2400" b="1">
                <a:highlight>
                  <a:srgbClr val="FFFF00"/>
                </a:highlight>
              </a:rPr>
              <a:t>超网络是一个两层全连接神经网络将全局状态映射到混合网络所需的权重矩阵。</a:t>
            </a:r>
            <a:endParaRPr lang="zh-CN" altLang="en-US" sz="2400" b="1">
              <a:highlight>
                <a:srgbClr val="FFFF00"/>
              </a:highlight>
            </a:endParaRPr>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097405" y="3131820"/>
            <a:ext cx="8101330" cy="2861310"/>
          </a:xfrm>
          <a:prstGeom prst="rect">
            <a:avLst/>
          </a:prstGeom>
          <a:noFill/>
        </p:spPr>
        <p:txBody>
          <a:bodyPr wrap="square" rtlCol="0">
            <a:spAutoFit/>
          </a:bodyPr>
          <a:p>
            <a:r>
              <a:rPr lang="en-US" altLang="zh-CN"/>
              <a:t>class HyperNetwork(nn.Module):</a:t>
            </a:r>
            <a:endParaRPr lang="en-US" altLang="zh-CN"/>
          </a:p>
          <a:p>
            <a:r>
              <a:rPr lang="en-US" altLang="zh-CN"/>
              <a:t>    """</a:t>
            </a:r>
            <a:r>
              <a:rPr lang="zh-CN" altLang="en-US"/>
              <a:t>超网络，用于生成混合网络的权重</a:t>
            </a:r>
            <a:r>
              <a:rPr lang="en-US" altLang="zh-CN"/>
              <a:t>"""</a:t>
            </a:r>
            <a:endParaRPr lang="en-US" altLang="zh-CN"/>
          </a:p>
          <a:p>
            <a:r>
              <a:rPr lang="en-US" altLang="zh-CN"/>
              <a:t>    def __init__(self, state_size, hyper_hidden_dim, mixing_output_dim):</a:t>
            </a:r>
            <a:endParaRPr lang="en-US" altLang="zh-CN"/>
          </a:p>
          <a:p>
            <a:r>
              <a:rPr lang="en-US" altLang="zh-CN"/>
              <a:t>        super(HyperNetwork, self).__init__()</a:t>
            </a:r>
            <a:endParaRPr lang="en-US" altLang="zh-CN"/>
          </a:p>
          <a:p>
            <a:r>
              <a:rPr lang="en-US" altLang="zh-CN"/>
              <a:t>        self.fc1 = nn.Linear(state_size, hyper_hidden_dim)</a:t>
            </a:r>
            <a:endParaRPr lang="en-US" altLang="zh-CN"/>
          </a:p>
          <a:p>
            <a:r>
              <a:rPr lang="en-US" altLang="zh-CN"/>
              <a:t>        self.fc2 = nn.Linear(hyper_hidden_dim, mixing_output_dim)</a:t>
            </a:r>
            <a:endParaRPr lang="en-US" altLang="zh-CN"/>
          </a:p>
          <a:p>
            <a:r>
              <a:rPr lang="en-US" altLang="zh-CN"/>
              <a:t>        </a:t>
            </a:r>
            <a:endParaRPr lang="en-US" altLang="zh-CN"/>
          </a:p>
          <a:p>
            <a:r>
              <a:rPr lang="en-US" altLang="zh-CN"/>
              <a:t>    def forward(self, state):</a:t>
            </a:r>
            <a:endParaRPr lang="en-US" altLang="zh-CN"/>
          </a:p>
          <a:p>
            <a:r>
              <a:rPr lang="en-US" altLang="zh-CN"/>
              <a:t>        x = torch.relu(self.fc1(state))</a:t>
            </a:r>
            <a:endParaRPr lang="en-US" altLang="zh-CN"/>
          </a:p>
          <a:p>
            <a:r>
              <a:rPr lang="en-US" altLang="zh-CN"/>
              <a:t>        return self.fc2(x)</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安装</a:t>
            </a:r>
            <a:endParaRPr lang="en-US" altLang="zh-CN"/>
          </a:p>
          <a:p>
            <a:pPr marL="0" indent="0">
              <a:buNone/>
            </a:pPr>
            <a:r>
              <a:rPr lang="en-US" altLang="zh-CN"/>
              <a:t>https://pytorch.org/</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0"/>
          <p:cNvPicPr>
            <a:picLocks noChangeAspect="1"/>
          </p:cNvPicPr>
          <p:nvPr/>
        </p:nvPicPr>
        <p:blipFill>
          <a:blip r:embed="rId1"/>
          <a:srcRect l="757" t="3103" r="1007" b="9418"/>
          <a:stretch>
            <a:fillRect/>
          </a:stretch>
        </p:blipFill>
        <p:spPr>
          <a:xfrm>
            <a:off x="3294380" y="1805940"/>
            <a:ext cx="8735695" cy="2559685"/>
          </a:xfrm>
          <a:prstGeom prst="rect">
            <a:avLst/>
          </a:prstGeom>
        </p:spPr>
      </p:pic>
      <p:pic>
        <p:nvPicPr>
          <p:cNvPr id="4" name="图片 3" descr="11"/>
          <p:cNvPicPr>
            <a:picLocks noChangeAspect="1"/>
          </p:cNvPicPr>
          <p:nvPr/>
        </p:nvPicPr>
        <p:blipFill>
          <a:blip r:embed="rId2"/>
          <a:stretch>
            <a:fillRect/>
          </a:stretch>
        </p:blipFill>
        <p:spPr>
          <a:xfrm>
            <a:off x="3495675" y="5020945"/>
            <a:ext cx="8534400" cy="1645920"/>
          </a:xfrm>
          <a:prstGeom prst="rect">
            <a:avLst/>
          </a:prstGeom>
        </p:spPr>
      </p:pic>
      <p:pic>
        <p:nvPicPr>
          <p:cNvPr id="8" name="图片 7" descr="14"/>
          <p:cNvPicPr>
            <a:picLocks noChangeAspect="1"/>
          </p:cNvPicPr>
          <p:nvPr/>
        </p:nvPicPr>
        <p:blipFill>
          <a:blip r:embed="rId3"/>
          <a:srcRect r="54975"/>
          <a:stretch>
            <a:fillRect/>
          </a:stretch>
        </p:blipFill>
        <p:spPr>
          <a:xfrm>
            <a:off x="3396615" y="1267460"/>
            <a:ext cx="2247265" cy="480060"/>
          </a:xfrm>
          <a:prstGeom prst="rect">
            <a:avLst/>
          </a:prstGeom>
        </p:spPr>
      </p:pic>
      <p:sp>
        <p:nvSpPr>
          <p:cNvPr id="9" name="文本框 8"/>
          <p:cNvSpPr txBox="1"/>
          <p:nvPr/>
        </p:nvSpPr>
        <p:spPr>
          <a:xfrm>
            <a:off x="524510" y="4627880"/>
            <a:ext cx="7332345" cy="460375"/>
          </a:xfrm>
          <a:prstGeom prst="rect">
            <a:avLst/>
          </a:prstGeom>
          <a:noFill/>
        </p:spPr>
        <p:txBody>
          <a:bodyPr wrap="square" rtlCol="0">
            <a:spAutoFit/>
          </a:bodyPr>
          <a:p>
            <a:r>
              <a:rPr lang="en-US" altLang="zh-CN" sz="2400"/>
              <a:t>pip3 install torch torchvision torchaudio</a:t>
            </a:r>
            <a:endParaRPr lang="zh-CN" altLang="en-US"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393825" y="3371850"/>
            <a:ext cx="10493375" cy="3138170"/>
          </a:xfrm>
          <a:prstGeom prst="rect">
            <a:avLst/>
          </a:prstGeom>
          <a:noFill/>
        </p:spPr>
        <p:txBody>
          <a:bodyPr wrap="square" rtlCol="0">
            <a:spAutoFit/>
          </a:bodyPr>
          <a:p>
            <a:r>
              <a:rPr lang="en-US" altLang="zh-CN"/>
              <a:t>class MixingNetwork(nn.Module):</a:t>
            </a:r>
            <a:endParaRPr lang="en-US" altLang="zh-CN"/>
          </a:p>
          <a:p>
            <a:r>
              <a:rPr lang="en-US" altLang="zh-CN"/>
              <a:t>    """</a:t>
            </a:r>
            <a:r>
              <a:rPr lang="zh-CN" altLang="en-US"/>
              <a:t>混合网络，将各智能体的</a:t>
            </a:r>
            <a:r>
              <a:rPr lang="en-US" altLang="zh-CN"/>
              <a:t>Q</a:t>
            </a:r>
            <a:r>
              <a:rPr lang="zh-CN" altLang="en-US"/>
              <a:t>值混合成联合</a:t>
            </a:r>
            <a:r>
              <a:rPr lang="en-US" altLang="zh-CN"/>
              <a:t>Q</a:t>
            </a:r>
            <a:r>
              <a:rPr lang="zh-CN" altLang="en-US"/>
              <a:t>值</a:t>
            </a:r>
            <a:r>
              <a:rPr lang="en-US" altLang="zh-CN"/>
              <a:t>"""</a:t>
            </a:r>
            <a:endParaRPr lang="en-US" altLang="zh-CN"/>
          </a:p>
          <a:p>
            <a:r>
              <a:rPr lang="en-US" altLang="zh-CN"/>
              <a:t>    def __init__(self, num_agents, state_size, hyper_hidden_dim=64):</a:t>
            </a:r>
            <a:endParaRPr lang="en-US" altLang="zh-CN"/>
          </a:p>
          <a:p>
            <a:r>
              <a:rPr lang="en-US" altLang="zh-CN"/>
              <a:t>        super(MixingNetwork, self).__init__()        </a:t>
            </a:r>
            <a:endParaRPr lang="en-US" altLang="zh-CN"/>
          </a:p>
          <a:p>
            <a:r>
              <a:rPr lang="en-US" altLang="zh-CN"/>
              <a:t>        # </a:t>
            </a:r>
            <a:r>
              <a:rPr lang="zh-CN" altLang="en-US"/>
              <a:t>超网络用于生成混合网络的权重</a:t>
            </a:r>
            <a:endParaRPr lang="zh-CN" altLang="en-US"/>
          </a:p>
          <a:p>
            <a:r>
              <a:rPr lang="en-US" altLang="zh-CN"/>
              <a:t>        self.hyper_w1 = HyperNetwork(state_size, hyper_hidden_dim, num_agents * hyper_hidden_dim)</a:t>
            </a:r>
            <a:endParaRPr lang="en-US" altLang="zh-CN"/>
          </a:p>
          <a:p>
            <a:r>
              <a:rPr lang="en-US" altLang="zh-CN"/>
              <a:t>        self.hyper_w2 = HyperNetwork(state_size, hyper_hidden_dim, hyper_hidden_dim)</a:t>
            </a:r>
            <a:endParaRPr lang="en-US" altLang="zh-CN"/>
          </a:p>
          <a:p>
            <a:r>
              <a:rPr lang="en-US" altLang="zh-CN"/>
              <a:t>        </a:t>
            </a:r>
            <a:endParaRPr lang="en-US" altLang="zh-CN"/>
          </a:p>
          <a:p>
            <a:r>
              <a:rPr lang="en-US" altLang="zh-CN"/>
              <a:t>        # </a:t>
            </a:r>
            <a:r>
              <a:rPr lang="zh-CN" altLang="en-US"/>
              <a:t>超网络用于生成混合网络的偏置</a:t>
            </a:r>
            <a:endParaRPr lang="zh-CN" altLang="en-US"/>
          </a:p>
          <a:p>
            <a:r>
              <a:rPr lang="en-US" altLang="zh-CN"/>
              <a:t>        self.hyper_b1 = HyperNetwork(state_size, hyper_hidden_dim, hyper_hidden_dim)</a:t>
            </a:r>
            <a:endParaRPr lang="en-US" altLang="zh-CN"/>
          </a:p>
          <a:p>
            <a:r>
              <a:rPr lang="en-US" altLang="zh-CN"/>
              <a:t>        self.hyper_b2 = nn.Linear(state_size, 1)</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en-US" altLang="zh-CN"/>
              <a:t> </a:t>
            </a:r>
            <a:r>
              <a:rPr lang="zh-CN" altLang="en-US"/>
              <a:t>所有</a:t>
            </a:r>
            <a:r>
              <a:rPr lang="en-US" altLang="zh-CN"/>
              <a:t>Q</a:t>
            </a:r>
            <a:r>
              <a:rPr lang="zh-CN" altLang="en-US"/>
              <a:t>值乘</a:t>
            </a:r>
            <a:r>
              <a:rPr lang="en-US" altLang="zh-CN"/>
              <a:t>W1​</a:t>
            </a:r>
            <a:r>
              <a:rPr lang="zh-CN" altLang="en-US"/>
              <a:t>加和，再加</a:t>
            </a:r>
            <a:r>
              <a:rPr lang="en-US" altLang="zh-CN"/>
              <a:t>b1</a:t>
            </a:r>
            <a:r>
              <a:rPr lang="zh-CN" altLang="en-US"/>
              <a:t>，然后乘</a:t>
            </a:r>
            <a:r>
              <a:rPr lang="en-US" altLang="zh-CN"/>
              <a:t>W2</a:t>
            </a:r>
            <a:r>
              <a:rPr lang="zh-CN" altLang="en-US"/>
              <a:t>加</a:t>
            </a:r>
            <a:r>
              <a:rPr lang="en-US" altLang="zh-CN"/>
              <a:t>b2</a:t>
            </a:r>
            <a:endParaRPr lang="en-US" altLang="zh-CN"/>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266190" y="2651125"/>
            <a:ext cx="9658985" cy="3692525"/>
          </a:xfrm>
          <a:prstGeom prst="rect">
            <a:avLst/>
          </a:prstGeom>
          <a:noFill/>
        </p:spPr>
        <p:txBody>
          <a:bodyPr wrap="square" rtlCol="0">
            <a:spAutoFit/>
          </a:bodyPr>
          <a:p>
            <a:r>
              <a:rPr lang="en-US" altLang="zh-CN"/>
              <a:t>def forward(self, agent_qs, states): #agent_qs: [batch_size, num_agents] </a:t>
            </a:r>
            <a:r>
              <a:rPr lang="zh-CN" altLang="en-US"/>
              <a:t>各智能体的</a:t>
            </a:r>
            <a:r>
              <a:rPr lang="en-US" altLang="zh-CN"/>
              <a:t>Q</a:t>
            </a:r>
            <a:r>
              <a:rPr lang="zh-CN" altLang="en-US"/>
              <a:t>值</a:t>
            </a:r>
            <a:r>
              <a:rPr lang="en-US" altLang="zh-CN"/>
              <a:t> </a:t>
            </a:r>
            <a:endParaRPr lang="en-US" altLang="zh-CN"/>
          </a:p>
          <a:p>
            <a:pPr indent="457200"/>
            <a:r>
              <a:rPr lang="en-US" altLang="zh-CN"/>
              <a:t>#states: [batch_size, state_size] </a:t>
            </a:r>
            <a:r>
              <a:rPr lang="zh-CN" altLang="en-US"/>
              <a:t>全局状态</a:t>
            </a:r>
            <a:endParaRPr lang="zh-CN" altLang="en-US"/>
          </a:p>
          <a:p>
            <a:r>
              <a:rPr lang="en-US" altLang="zh-CN"/>
              <a:t>        batch_size = agent_qs.size(0)</a:t>
            </a:r>
            <a:endParaRPr lang="en-US" altLang="zh-CN"/>
          </a:p>
          <a:p>
            <a:r>
              <a:rPr lang="en-US" altLang="zh-CN"/>
              <a:t>        w1 = torch.abs(self.hyper_w1(states)).view(-1, self.num_agents, self.hyper_hidden_dim)</a:t>
            </a:r>
            <a:endParaRPr lang="en-US" altLang="zh-CN"/>
          </a:p>
          <a:p>
            <a:r>
              <a:rPr lang="en-US" altLang="zh-CN"/>
              <a:t>        b1 = self.hyper_b1(states).view(-1, 1, self.hyper_hidden_dim)</a:t>
            </a:r>
            <a:endParaRPr lang="en-US" altLang="zh-CN"/>
          </a:p>
          <a:p>
            <a:r>
              <a:rPr lang="en-US" altLang="zh-CN"/>
              <a:t>        w1 = torch.abs(w1)</a:t>
            </a:r>
            <a:endParaRPr lang="en-US" altLang="zh-CN"/>
          </a:p>
          <a:p>
            <a:r>
              <a:rPr lang="en-US" altLang="zh-CN"/>
              <a:t>        hidden = torch.bmm(agent_qs.unsqueeze(1), w1) + b1</a:t>
            </a:r>
            <a:endParaRPr lang="en-US" altLang="zh-CN"/>
          </a:p>
          <a:p>
            <a:r>
              <a:rPr lang="en-US" altLang="zh-CN"/>
              <a:t>        hidden = torch.relu(hidden)</a:t>
            </a:r>
            <a:endParaRPr lang="en-US" altLang="zh-CN"/>
          </a:p>
          <a:p>
            <a:r>
              <a:rPr lang="en-US" altLang="zh-CN"/>
              <a:t>        w2 = torch.abs(self.hyper_w2(states)).view(-1, self.hyper_hidden_dim, 1)</a:t>
            </a:r>
            <a:endParaRPr lang="en-US" altLang="zh-CN"/>
          </a:p>
          <a:p>
            <a:r>
              <a:rPr lang="en-US" altLang="zh-CN"/>
              <a:t>        b2 = self.hyper_b2(states).view(-1, 1, 1)</a:t>
            </a:r>
            <a:endParaRPr lang="en-US" altLang="zh-CN"/>
          </a:p>
          <a:p>
            <a:r>
              <a:rPr lang="en-US" altLang="zh-CN"/>
              <a:t>        w2 = torch.abs(w2)</a:t>
            </a:r>
            <a:endParaRPr lang="en-US" altLang="zh-CN"/>
          </a:p>
          <a:p>
            <a:r>
              <a:rPr lang="en-US" altLang="zh-CN"/>
              <a:t>        y = torch.bmm(hidden, w2) + b2</a:t>
            </a:r>
            <a:endParaRPr lang="en-US" altLang="zh-CN"/>
          </a:p>
          <a:p>
            <a:r>
              <a:rPr lang="en-US" altLang="zh-CN"/>
              <a:t>        return y.squeeze(2)</a:t>
            </a: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endParaRPr lang="zh-CN"/>
          </a:p>
          <a:p>
            <a:pPr marL="0" indent="0">
              <a:buNone/>
            </a:pPr>
            <a:r>
              <a:rPr lang="zh-CN" altLang="en-US" sz="2000"/>
              <a:t>智能体基于</a:t>
            </a:r>
            <a:r>
              <a:rPr lang="en-US" altLang="en-US" sz="2000"/>
              <a:t>ϵ</a:t>
            </a:r>
            <a:r>
              <a:rPr lang="en-US" altLang="zh-CN" sz="2000"/>
              <a:t>-greedy</a:t>
            </a:r>
            <a:r>
              <a:rPr lang="zh-CN" altLang="en-US" sz="2000"/>
              <a:t>策略选择动作，存储所有智能体经验为一条经验</a:t>
            </a:r>
            <a:endParaRPr lang="zh-CN" altLang="en-US" sz="2000"/>
          </a:p>
          <a:p>
            <a:pPr marL="0" indent="0">
              <a:buNone/>
            </a:pP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4" name="文本框 3"/>
          <p:cNvSpPr txBox="1"/>
          <p:nvPr/>
        </p:nvSpPr>
        <p:spPr>
          <a:xfrm>
            <a:off x="1629410" y="3324225"/>
            <a:ext cx="9608185" cy="2584450"/>
          </a:xfrm>
          <a:prstGeom prst="rect">
            <a:avLst/>
          </a:prstGeom>
          <a:noFill/>
        </p:spPr>
        <p:txBody>
          <a:bodyPr wrap="square" rtlCol="0">
            <a:spAutoFit/>
          </a:bodyPr>
          <a:p>
            <a:r>
              <a:rPr lang="en-US" altLang="zh-CN"/>
              <a:t>            actions = [qmix_model.get_action(state) for state in states]</a:t>
            </a:r>
            <a:endParaRPr lang="en-US" altLang="zh-CN"/>
          </a:p>
          <a:p>
            <a:r>
              <a:rPr lang="en-US" altLang="zh-CN"/>
              <a:t>            next_obs, R, done, truncated, info = env.step(tuple(actions))  </a:t>
            </a:r>
            <a:endParaRPr lang="en-US" altLang="zh-CN"/>
          </a:p>
          <a:p>
            <a:pPr indent="457200"/>
            <a:r>
              <a:rPr lang="en-US" altLang="zh-CN"/>
              <a:t>    states_ = [FlattenObs(nextobs_i) for nextobs_i in next_obs] </a:t>
            </a:r>
            <a:endParaRPr lang="en-US" altLang="zh-CN"/>
          </a:p>
          <a:p>
            <a:pPr indent="457200"/>
            <a:r>
              <a:rPr lang="en-US" altLang="zh-CN"/>
              <a:t>    global_s_ = get_global_state(next_obs) #qmix</a:t>
            </a:r>
            <a:endParaRPr lang="en-US" altLang="zh-CN"/>
          </a:p>
          <a:p>
            <a:r>
              <a:rPr lang="en-US" altLang="zh-CN"/>
              <a:t>            for i in sort_index:</a:t>
            </a:r>
            <a:endParaRPr lang="en-US" altLang="zh-CN"/>
          </a:p>
          <a:p>
            <a:r>
              <a:rPr lang="en-US" altLang="zh-CN"/>
              <a:t>                	qmix_step_exp.append([states[i].tolist(), actions[i], rewards[i], states_[i].tolist(), bool(info['agents_dones'][i]), global_s, global_s_])</a:t>
            </a:r>
            <a:endParaRPr lang="en-US" altLang="zh-CN"/>
          </a:p>
          <a:p>
            <a:r>
              <a:rPr lang="en-US" altLang="zh-CN"/>
              <a:t>            qmix_model.push_experience(qmix_step_exp)</a:t>
            </a:r>
            <a:endParaRPr lang="en-US" altLang="zh-CN"/>
          </a:p>
          <a:p>
            <a:r>
              <a:rPr lang="en-US" altLang="zh-CN"/>
              <a:t>            qmix_model.train()</a:t>
            </a: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r>
              <a:rPr lang="en-US" altLang="zh-CN">
                <a:sym typeface="+mn-ea"/>
              </a:rPr>
              <a:t> - </a:t>
            </a:r>
            <a:r>
              <a:rPr lang="zh-CN" altLang="en-US">
                <a:sym typeface="+mn-ea"/>
              </a:rPr>
              <a:t>全局状态构造</a:t>
            </a:r>
            <a:endParaRPr lang="zh-CN"/>
          </a:p>
          <a:p>
            <a:pPr marL="0" indent="0">
              <a:buNone/>
            </a:pPr>
            <a:r>
              <a:rPr lang="zh-CN" altLang="en-US" sz="2000"/>
              <a:t>基于每个智能体的局部观察构造整体全局状态，并按车辆的横坐标大小排序</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292350" y="3076575"/>
            <a:ext cx="8511540" cy="3138170"/>
          </a:xfrm>
          <a:prstGeom prst="rect">
            <a:avLst/>
          </a:prstGeom>
          <a:noFill/>
        </p:spPr>
        <p:txBody>
          <a:bodyPr wrap="square" rtlCol="0">
            <a:spAutoFit/>
          </a:bodyPr>
          <a:p>
            <a:r>
              <a:rPr lang="en-US" altLang="zh-CN"/>
              <a:t>def get_global_state(origin_obses):</a:t>
            </a:r>
            <a:endParaRPr lang="en-US" altLang="zh-CN"/>
          </a:p>
          <a:p>
            <a:r>
              <a:rPr lang="en-US" altLang="zh-CN"/>
              <a:t>    vehicles = []</a:t>
            </a:r>
            <a:endParaRPr lang="en-US" altLang="zh-CN"/>
          </a:p>
          <a:p>
            <a:r>
              <a:rPr lang="en-US" altLang="zh-CN"/>
              <a:t>    for origin_obs in origin_obses:</a:t>
            </a:r>
            <a:endParaRPr lang="en-US" altLang="zh-CN"/>
          </a:p>
          <a:p>
            <a:r>
              <a:rPr lang="en-US" altLang="zh-CN"/>
              <a:t>        vehicles.append(origin_obs[0].tolist())</a:t>
            </a:r>
            <a:endParaRPr lang="en-US" altLang="zh-CN"/>
          </a:p>
          <a:p>
            <a:r>
              <a:rPr lang="en-US" altLang="zh-CN"/>
              <a:t>    vehicles.append([1,0.61765,1.0,0,0])</a:t>
            </a:r>
            <a:endParaRPr lang="en-US" altLang="zh-CN"/>
          </a:p>
          <a:p>
            <a:r>
              <a:rPr lang="en-US" altLang="zh-CN"/>
              <a:t>    sort_index = sorted(range(len(vehicles)),key=lambda i: vehicles[i][1])</a:t>
            </a:r>
            <a:endParaRPr lang="en-US" altLang="zh-CN"/>
          </a:p>
          <a:p>
            <a:r>
              <a:rPr lang="en-US" altLang="zh-CN"/>
              <a:t>    global_state = []</a:t>
            </a:r>
            <a:endParaRPr lang="en-US" altLang="zh-CN"/>
          </a:p>
          <a:p>
            <a:r>
              <a:rPr lang="en-US" altLang="zh-CN"/>
              <a:t>    for obj_i in sort_index:</a:t>
            </a:r>
            <a:endParaRPr lang="en-US" altLang="zh-CN"/>
          </a:p>
          <a:p>
            <a:r>
              <a:rPr lang="en-US" altLang="zh-CN"/>
              <a:t>        for number in vehicles[obj_i]:</a:t>
            </a:r>
            <a:endParaRPr lang="en-US" altLang="zh-CN"/>
          </a:p>
          <a:p>
            <a:r>
              <a:rPr lang="en-US" altLang="zh-CN"/>
              <a:t>            global_state.append(number)</a:t>
            </a:r>
            <a:endParaRPr lang="en-US" altLang="zh-CN"/>
          </a:p>
          <a:p>
            <a:r>
              <a:rPr lang="en-US" altLang="zh-CN"/>
              <a:t>    return global_state</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t>训练流程</a:t>
            </a:r>
            <a:endParaRPr 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r="7232"/>
          <a:stretch>
            <a:fillRect/>
          </a:stretch>
        </p:blipFill>
        <p:spPr>
          <a:xfrm>
            <a:off x="235585" y="2367280"/>
            <a:ext cx="3698240" cy="2124075"/>
          </a:xfrm>
          <a:prstGeom prst="rect">
            <a:avLst/>
          </a:prstGeom>
        </p:spPr>
      </p:pic>
      <p:sp>
        <p:nvSpPr>
          <p:cNvPr id="8" name="文本框 7"/>
          <p:cNvSpPr txBox="1"/>
          <p:nvPr/>
        </p:nvSpPr>
        <p:spPr>
          <a:xfrm>
            <a:off x="4031615" y="1807845"/>
            <a:ext cx="7998460" cy="4769485"/>
          </a:xfrm>
          <a:prstGeom prst="rect">
            <a:avLst/>
          </a:prstGeom>
          <a:noFill/>
        </p:spPr>
        <p:txBody>
          <a:bodyPr wrap="square" rtlCol="0">
            <a:spAutoFit/>
          </a:bodyPr>
          <a:p>
            <a:r>
              <a:rPr lang="en-US" altLang="zh-CN" sz="1600"/>
              <a:t>def train(self):</a:t>
            </a:r>
            <a:endParaRPr lang="en-US" altLang="zh-CN" sz="1600"/>
          </a:p>
          <a:p>
            <a:r>
              <a:rPr lang="en-US" altLang="zh-CN" sz="1600"/>
              <a:t>        states, actions, rewards, next_states, dones, global_states, next_global_states = \</a:t>
            </a:r>
            <a:endParaRPr lang="en-US" altLang="zh-CN" sz="1600"/>
          </a:p>
          <a:p>
            <a:r>
              <a:rPr lang="en-US" altLang="zh-CN" sz="1600"/>
              <a:t>            self.replay_buffer.sample(BATCH_SIZE) </a:t>
            </a:r>
            <a:r>
              <a:rPr lang="en-US" altLang="zh-CN" sz="1600">
                <a:sym typeface="+mn-ea"/>
              </a:rPr>
              <a:t># </a:t>
            </a:r>
            <a:r>
              <a:rPr lang="zh-CN" altLang="en-US" sz="1600">
                <a:sym typeface="+mn-ea"/>
              </a:rPr>
              <a:t>采样数据</a:t>
            </a:r>
            <a:endParaRPr lang="en-US" altLang="zh-CN" sz="1600"/>
          </a:p>
          <a:p>
            <a:r>
              <a:rPr lang="en-US" altLang="zh-CN" sz="1600"/>
              <a:t>        flat_qs = self.model(flat_states)</a:t>
            </a:r>
            <a:r>
              <a:rPr lang="en-US" altLang="zh-CN" sz="1600">
                <a:sym typeface="+mn-ea"/>
              </a:rPr>
              <a:t># </a:t>
            </a:r>
            <a:r>
              <a:rPr lang="zh-CN" altLang="en-US" sz="1600">
                <a:sym typeface="+mn-ea"/>
              </a:rPr>
              <a:t>计算当前</a:t>
            </a:r>
            <a:r>
              <a:rPr lang="en-US" altLang="zh-CN" sz="1600">
                <a:sym typeface="+mn-ea"/>
              </a:rPr>
              <a:t>Q</a:t>
            </a:r>
            <a:r>
              <a:rPr lang="zh-CN" altLang="en-US" sz="1600">
                <a:sym typeface="+mn-ea"/>
              </a:rPr>
              <a:t>值</a:t>
            </a:r>
            <a:endParaRPr lang="en-US" altLang="zh-CN" sz="1600"/>
          </a:p>
          <a:p>
            <a:r>
              <a:rPr lang="en-US" altLang="zh-CN" sz="1600"/>
              <a:t>        current_qs = flat_qs.gather(1, flat_actions)        # </a:t>
            </a:r>
            <a:r>
              <a:rPr lang="zh-CN" altLang="en-US" sz="1600"/>
              <a:t>计算联合</a:t>
            </a:r>
            <a:r>
              <a:rPr lang="en-US" altLang="zh-CN" sz="1600"/>
              <a:t>Q</a:t>
            </a:r>
            <a:r>
              <a:rPr lang="zh-CN" altLang="en-US" sz="1600"/>
              <a:t>值</a:t>
            </a:r>
            <a:endParaRPr lang="zh-CN" altLang="en-US" sz="1600"/>
          </a:p>
          <a:p>
            <a:r>
              <a:rPr lang="en-US" altLang="zh-CN" sz="1600"/>
              <a:t>        current_joint_q = self.mixing_network(current_qs, global_states) </a:t>
            </a:r>
            <a:endParaRPr lang="en-US" altLang="zh-CN" sz="1600"/>
          </a:p>
          <a:p>
            <a:r>
              <a:rPr lang="en-US" altLang="zh-CN" sz="1600"/>
              <a:t>        next_qs = self.target_model(flat_next_states)  </a:t>
            </a:r>
            <a:r>
              <a:rPr lang="en-US" altLang="zh-CN" sz="1600">
                <a:sym typeface="+mn-ea"/>
              </a:rPr>
              <a:t># </a:t>
            </a:r>
            <a:r>
              <a:rPr lang="zh-CN" altLang="en-US" sz="1600">
                <a:sym typeface="+mn-ea"/>
              </a:rPr>
              <a:t>计算目标</a:t>
            </a:r>
            <a:r>
              <a:rPr lang="en-US" altLang="zh-CN" sz="1600">
                <a:sym typeface="+mn-ea"/>
              </a:rPr>
              <a:t>Q</a:t>
            </a:r>
            <a:r>
              <a:rPr lang="zh-CN" altLang="en-US" sz="1600">
                <a:sym typeface="+mn-ea"/>
              </a:rPr>
              <a:t>值</a:t>
            </a:r>
            <a:endParaRPr lang="zh-CN" altLang="en-US" sz="1600">
              <a:sym typeface="+mn-ea"/>
            </a:endParaRPr>
          </a:p>
          <a:p>
            <a:r>
              <a:rPr lang="en-US" altLang="zh-CN" sz="1600"/>
              <a:t>        next_actions = self.model(flat_next_states).max(1)[1]  # Double DQN</a:t>
            </a:r>
            <a:endParaRPr lang="en-US" altLang="zh-CN" sz="1600"/>
          </a:p>
          <a:p>
            <a:r>
              <a:rPr lang="en-US" altLang="zh-CN" sz="1600"/>
              <a:t>        next_qs = next_qs.gather(1, next_actions.unsqueeze(1)).view(batch_size, num_agents)</a:t>
            </a:r>
            <a:endParaRPr lang="en-US" altLang="zh-CN" sz="1600"/>
          </a:p>
          <a:p>
            <a:r>
              <a:rPr lang="en-US" altLang="zh-CN" sz="1600"/>
              <a:t>        next_joint_q = self.target_mixing_network(next_qs, next_global_states)  </a:t>
            </a:r>
            <a:endParaRPr lang="en-US" altLang="zh-CN" sz="1600"/>
          </a:p>
          <a:p>
            <a:r>
              <a:rPr lang="en-US" altLang="zh-CN" sz="1600"/>
              <a:t>        team_rewards = torch.sum(rewards, dim=1, keepdim=True)</a:t>
            </a:r>
            <a:r>
              <a:rPr lang="en-US" altLang="zh-CN" sz="1600">
                <a:sym typeface="+mn-ea"/>
              </a:rPr>
              <a:t># </a:t>
            </a:r>
            <a:r>
              <a:rPr lang="zh-CN" altLang="en-US" sz="1600">
                <a:sym typeface="+mn-ea"/>
              </a:rPr>
              <a:t>计算团队奖励</a:t>
            </a:r>
            <a:endParaRPr lang="en-US" altLang="zh-CN" sz="1600"/>
          </a:p>
          <a:p>
            <a:r>
              <a:rPr lang="en-US" altLang="zh-CN" sz="1600"/>
              <a:t>        team_dones = torch.any(dones.bool(), dim=1, keepdim=True).float()</a:t>
            </a:r>
            <a:endParaRPr lang="en-US" altLang="zh-CN" sz="1600"/>
          </a:p>
          <a:p>
            <a:r>
              <a:rPr lang="en-US" altLang="zh-CN" sz="1600"/>
              <a:t>        target_q = team_rewards + (1 - team_dones) * GAMMA * next_joint_q #</a:t>
            </a:r>
            <a:r>
              <a:rPr lang="en-US" altLang="zh-CN" sz="1600">
                <a:sym typeface="+mn-ea"/>
              </a:rPr>
              <a:t>TD</a:t>
            </a:r>
            <a:r>
              <a:rPr lang="zh-CN" altLang="en-US" sz="1600">
                <a:sym typeface="+mn-ea"/>
              </a:rPr>
              <a:t>目标</a:t>
            </a:r>
            <a:endParaRPr lang="en-US" altLang="zh-CN" sz="1600"/>
          </a:p>
          <a:p>
            <a:r>
              <a:rPr lang="en-US" altLang="zh-CN" sz="1600"/>
              <a:t>        loss = nn.MSELoss()(current_joint_q, target_q.detach())</a:t>
            </a:r>
            <a:r>
              <a:rPr lang="en-US" altLang="zh-CN" sz="1600">
                <a:sym typeface="+mn-ea"/>
              </a:rPr>
              <a:t># </a:t>
            </a:r>
            <a:r>
              <a:rPr lang="zh-CN" altLang="en-US" sz="1600">
                <a:sym typeface="+mn-ea"/>
              </a:rPr>
              <a:t>计算损失</a:t>
            </a:r>
            <a:endParaRPr lang="en-US" altLang="zh-CN" sz="1600"/>
          </a:p>
          <a:p>
            <a:r>
              <a:rPr lang="en-US" altLang="zh-CN" sz="1600"/>
              <a:t>        self.optimizer.zero_grad()</a:t>
            </a:r>
            <a:endParaRPr lang="en-US" altLang="zh-CN" sz="1600"/>
          </a:p>
          <a:p>
            <a:r>
              <a:rPr lang="en-US" altLang="zh-CN" sz="1600"/>
              <a:t>        self.mixer_optimizer.zero_grad()</a:t>
            </a:r>
            <a:endParaRPr lang="en-US" altLang="zh-CN" sz="1600"/>
          </a:p>
          <a:p>
            <a:r>
              <a:rPr lang="en-US" altLang="zh-CN" sz="1600"/>
              <a:t>        loss.backward()</a:t>
            </a:r>
            <a:endParaRPr lang="en-US" altLang="zh-CN" sz="1600"/>
          </a:p>
          <a:p>
            <a:r>
              <a:rPr lang="en-US" altLang="zh-CN" sz="1600"/>
              <a:t>        self.optimizer.step()</a:t>
            </a:r>
            <a:endParaRPr lang="en-US" altLang="zh-CN" sz="1600"/>
          </a:p>
          <a:p>
            <a:r>
              <a:rPr lang="en-US" altLang="zh-CN" sz="1600"/>
              <a:t>        self.mixer_optimizer.step()</a:t>
            </a:r>
            <a:endParaRPr lang="en-US" altLang="zh-CN" sz="16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tretch>
            <a:fillRect/>
          </a:stretch>
        </p:blipFill>
        <p:spPr>
          <a:xfrm>
            <a:off x="2049145" y="2562860"/>
            <a:ext cx="4286250" cy="2924175"/>
          </a:xfrm>
          <a:prstGeom prst="rect">
            <a:avLst/>
          </a:prstGeom>
        </p:spPr>
      </p:pic>
      <p:pic>
        <p:nvPicPr>
          <p:cNvPr id="9" name="图片 8"/>
          <p:cNvPicPr>
            <a:picLocks noChangeAspect="1"/>
          </p:cNvPicPr>
          <p:nvPr/>
        </p:nvPicPr>
        <p:blipFill>
          <a:blip r:embed="rId2"/>
          <a:stretch>
            <a:fillRect/>
          </a:stretch>
        </p:blipFill>
        <p:spPr>
          <a:xfrm>
            <a:off x="133985" y="2562860"/>
            <a:ext cx="1847850" cy="276225"/>
          </a:xfrm>
          <a:prstGeom prst="rect">
            <a:avLst/>
          </a:prstGeom>
        </p:spPr>
      </p:pic>
      <p:pic>
        <p:nvPicPr>
          <p:cNvPr id="10" name="图片 9"/>
          <p:cNvPicPr>
            <a:picLocks noChangeAspect="1"/>
          </p:cNvPicPr>
          <p:nvPr/>
        </p:nvPicPr>
        <p:blipFill>
          <a:blip r:embed="rId3"/>
          <a:stretch>
            <a:fillRect/>
          </a:stretch>
        </p:blipFill>
        <p:spPr>
          <a:xfrm>
            <a:off x="114935" y="2839085"/>
            <a:ext cx="1771650" cy="333375"/>
          </a:xfrm>
          <a:prstGeom prst="rect">
            <a:avLst/>
          </a:prstGeom>
        </p:spPr>
      </p:pic>
      <p:pic>
        <p:nvPicPr>
          <p:cNvPr id="11" name="图片 10"/>
          <p:cNvPicPr>
            <a:picLocks noChangeAspect="1"/>
          </p:cNvPicPr>
          <p:nvPr/>
        </p:nvPicPr>
        <p:blipFill>
          <a:blip r:embed="rId4"/>
          <a:stretch>
            <a:fillRect/>
          </a:stretch>
        </p:blipFill>
        <p:spPr>
          <a:xfrm>
            <a:off x="74295" y="3270250"/>
            <a:ext cx="1914525" cy="342900"/>
          </a:xfrm>
          <a:prstGeom prst="rect">
            <a:avLst/>
          </a:prstGeom>
        </p:spPr>
      </p:pic>
      <p:pic>
        <p:nvPicPr>
          <p:cNvPr id="12" name="图片 11"/>
          <p:cNvPicPr>
            <a:picLocks noChangeAspect="1"/>
          </p:cNvPicPr>
          <p:nvPr/>
        </p:nvPicPr>
        <p:blipFill>
          <a:blip r:embed="rId5"/>
          <a:stretch>
            <a:fillRect/>
          </a:stretch>
        </p:blipFill>
        <p:spPr>
          <a:xfrm>
            <a:off x="85090" y="3655060"/>
            <a:ext cx="1895475" cy="333375"/>
          </a:xfrm>
          <a:prstGeom prst="rect">
            <a:avLst/>
          </a:prstGeom>
        </p:spPr>
      </p:pic>
      <p:pic>
        <p:nvPicPr>
          <p:cNvPr id="2" name="图片 1" descr="1750987365969"/>
          <p:cNvPicPr>
            <a:picLocks noChangeAspect="1"/>
          </p:cNvPicPr>
          <p:nvPr/>
        </p:nvPicPr>
        <p:blipFill>
          <a:blip r:embed="rId6"/>
          <a:stretch>
            <a:fillRect/>
          </a:stretch>
        </p:blipFill>
        <p:spPr>
          <a:xfrm>
            <a:off x="7266940" y="2108200"/>
            <a:ext cx="4057650" cy="952500"/>
          </a:xfrm>
          <a:prstGeom prst="rect">
            <a:avLst/>
          </a:prstGeom>
        </p:spPr>
      </p:pic>
      <p:pic>
        <p:nvPicPr>
          <p:cNvPr id="8" name="图片 7" descr="1750987366011"/>
          <p:cNvPicPr>
            <a:picLocks noChangeAspect="1"/>
          </p:cNvPicPr>
          <p:nvPr/>
        </p:nvPicPr>
        <p:blipFill>
          <a:blip r:embed="rId7"/>
          <a:stretch>
            <a:fillRect/>
          </a:stretch>
        </p:blipFill>
        <p:spPr>
          <a:xfrm>
            <a:off x="7266940" y="5144135"/>
            <a:ext cx="4057650" cy="971550"/>
          </a:xfrm>
          <a:prstGeom prst="rect">
            <a:avLst/>
          </a:prstGeom>
        </p:spPr>
      </p:pic>
      <p:sp>
        <p:nvSpPr>
          <p:cNvPr id="13" name="文本框 12"/>
          <p:cNvSpPr txBox="1"/>
          <p:nvPr/>
        </p:nvSpPr>
        <p:spPr>
          <a:xfrm>
            <a:off x="7633970" y="62191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8"/>
          <a:stretch>
            <a:fillRect/>
          </a:stretch>
        </p:blipFill>
        <p:spPr>
          <a:xfrm>
            <a:off x="7266940" y="3595370"/>
            <a:ext cx="4057650" cy="952500"/>
          </a:xfrm>
          <a:prstGeom prst="rect">
            <a:avLst/>
          </a:prstGeom>
        </p:spPr>
      </p:pic>
      <p:sp>
        <p:nvSpPr>
          <p:cNvPr id="16" name="文本框 15"/>
          <p:cNvSpPr txBox="1"/>
          <p:nvPr/>
        </p:nvSpPr>
        <p:spPr>
          <a:xfrm>
            <a:off x="9007475" y="4627245"/>
            <a:ext cx="781050" cy="368300"/>
          </a:xfrm>
          <a:prstGeom prst="rect">
            <a:avLst/>
          </a:prstGeom>
          <a:noFill/>
        </p:spPr>
        <p:txBody>
          <a:bodyPr wrap="square" rtlCol="0">
            <a:spAutoFit/>
          </a:bodyPr>
          <a:p>
            <a:r>
              <a:rPr lang="en-US" altLang="zh-CN"/>
              <a:t>VDN</a:t>
            </a:r>
            <a:endParaRPr lang="en-US" altLang="zh-CN"/>
          </a:p>
        </p:txBody>
      </p:sp>
      <p:sp>
        <p:nvSpPr>
          <p:cNvPr id="15" name="文本框 14"/>
          <p:cNvSpPr txBox="1"/>
          <p:nvPr/>
        </p:nvSpPr>
        <p:spPr>
          <a:xfrm>
            <a:off x="9007475" y="3072130"/>
            <a:ext cx="781050" cy="368300"/>
          </a:xfrm>
          <a:prstGeom prst="rect">
            <a:avLst/>
          </a:prstGeom>
          <a:noFill/>
        </p:spPr>
        <p:txBody>
          <a:bodyPr wrap="square" rtlCol="0">
            <a:spAutoFit/>
          </a:bodyPr>
          <a:p>
            <a:r>
              <a:rPr lang="en-US" altLang="zh-CN"/>
              <a:t>QMIX</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b="1">
                <a:solidFill>
                  <a:srgbClr val="002060"/>
                </a:solidFill>
                <a:sym typeface="+mn-ea"/>
              </a:rPr>
              <a:t>训练</a:t>
            </a:r>
            <a:endParaRPr lang="zh-CN" altLang="en-US" b="1">
              <a:solidFill>
                <a:srgbClr val="002060"/>
              </a:solidFill>
            </a:endParaRPr>
          </a:p>
          <a:p>
            <a:pPr marL="0" indent="0">
              <a:buNone/>
            </a:pPr>
            <a:r>
              <a:rPr lang="en-US" altLang="zh-CN">
                <a:sym typeface="+mn-ea"/>
              </a:rPr>
              <a:t>python QMIX.py</a:t>
            </a:r>
            <a:endParaRPr lang="zh-CN" altLang="en-US">
              <a:solidFill>
                <a:srgbClr val="002060"/>
              </a:solidFill>
            </a:endParaRPr>
          </a:p>
          <a:p>
            <a:r>
              <a:rPr lang="zh-CN" altLang="en-US" b="1">
                <a:solidFill>
                  <a:srgbClr val="002060"/>
                </a:solidFill>
                <a:sym typeface="+mn-ea"/>
              </a:rPr>
              <a:t>模型文件</a:t>
            </a:r>
            <a:endParaRPr lang="zh-CN" altLang="en-US" b="1">
              <a:solidFill>
                <a:srgbClr val="002060"/>
              </a:solidFill>
            </a:endParaRPr>
          </a:p>
          <a:p>
            <a:pPr marL="0" indent="0">
              <a:buNone/>
            </a:pPr>
            <a:r>
              <a:rPr lang="en-US" altLang="zh-CN">
                <a:sym typeface="+mn-ea"/>
              </a:rPr>
              <a:t>qmix.pth</a:t>
            </a:r>
            <a:endParaRPr lang="zh-CN" altLang="en-US">
              <a:solidFill>
                <a:schemeClr val="tx1"/>
              </a:solidFill>
            </a:endParaRPr>
          </a:p>
          <a:p>
            <a:r>
              <a:rPr lang="zh-CN" altLang="en-US" b="1">
                <a:solidFill>
                  <a:srgbClr val="002060"/>
                </a:solidFill>
                <a:sym typeface="+mn-ea"/>
              </a:rPr>
              <a:t>训练过程查看</a:t>
            </a:r>
            <a:endParaRPr lang="zh-CN" altLang="en-US" b="1">
              <a:solidFill>
                <a:srgbClr val="002060"/>
              </a:solidFill>
            </a:endParaRPr>
          </a:p>
          <a:p>
            <a:pPr marL="0" indent="0">
              <a:buNone/>
            </a:pPr>
            <a:r>
              <a:rPr lang="zh-CN" altLang="en-US">
                <a:sym typeface="+mn-ea"/>
              </a:rPr>
              <a:t>每一个</a:t>
            </a:r>
            <a:r>
              <a:rPr lang="en-US" altLang="zh-CN">
                <a:sym typeface="+mn-ea"/>
              </a:rPr>
              <a:t>episode</a:t>
            </a:r>
            <a:r>
              <a:rPr lang="zh-CN" altLang="en-US">
                <a:sym typeface="+mn-ea"/>
              </a:rPr>
              <a:t>的奖励和记录在</a:t>
            </a:r>
            <a:r>
              <a:rPr lang="en-US" altLang="zh-CN">
                <a:sym typeface="+mn-ea"/>
              </a:rPr>
              <a:t>runs/QMIX_experiment</a:t>
            </a:r>
            <a:r>
              <a:rPr lang="zh-CN" altLang="en-US">
                <a:sym typeface="+mn-ea"/>
              </a:rPr>
              <a:t>中</a:t>
            </a:r>
            <a:endParaRPr lang="zh-CN" altLang="en-US">
              <a:solidFill>
                <a:schemeClr val="tx1"/>
              </a:solidFill>
            </a:endParaRPr>
          </a:p>
          <a:p>
            <a:pPr marL="0" indent="0">
              <a:buNone/>
            </a:pPr>
            <a:r>
              <a:rPr lang="zh-CN" altLang="en-US">
                <a:sym typeface="+mn-ea"/>
              </a:rPr>
              <a:t>运行</a:t>
            </a:r>
            <a:r>
              <a:rPr lang="en-US" altLang="zh-CN">
                <a:sym typeface="+mn-ea"/>
              </a:rPr>
              <a:t>tensord --logdire=runs</a:t>
            </a:r>
            <a:endParaRPr lang="zh-CN" altLang="en-US"/>
          </a:p>
          <a:p>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QMIX.py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qmix_model = QMIX(state_size = 25, action_size=5,agent_num=AGENTS_NUM, 	  	 	    </a:t>
            </a:r>
            <a:endParaRPr lang="en-US" altLang="zh-CN" sz="2000">
              <a:solidFill>
                <a:schemeClr val="tx1"/>
              </a:solidFill>
            </a:endParaRPr>
          </a:p>
          <a:p>
            <a:pPr marL="0" indent="0">
              <a:buNone/>
            </a:pPr>
            <a:r>
              <a:rPr lang="en-US" altLang="zh-CN" sz="2000">
                <a:solidFill>
                  <a:schemeClr val="tx1"/>
                </a:solidFill>
              </a:rPr>
              <a:t>                                                                                      model_file_path='qmix.pth',use_epsilon=False)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ym typeface="+mn-ea"/>
              </a:rPr>
              <a:t>qmix_model = QMIX(state_size = 25, action_size=5,agent_num=AGENTS_NUM, 				                                                model_file_path='endpoint/qmix.pth.3-6-16',use_epsilon=False</a:t>
            </a:r>
            <a:r>
              <a:rPr lang="en-US" altLang="zh-CN">
                <a:sym typeface="+mn-ea"/>
              </a:rPr>
              <a:t>)</a:t>
            </a:r>
            <a:endParaRPr lang="en-US" altLang="zh-CN">
              <a:solidFill>
                <a:schemeClr val="tx1"/>
              </a:solidFill>
            </a:endParaRPr>
          </a:p>
          <a:p>
            <a:pPr marL="0" indent="0">
              <a:buNone/>
            </a:pP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QMIX.py</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endParaRPr 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tensorboard</a:t>
            </a:r>
            <a:r>
              <a:rPr lang="zh-CN" altLang="en-US"/>
              <a:t>安装</a:t>
            </a:r>
            <a:endParaRPr lang="en-US" altLang="zh-CN"/>
          </a:p>
          <a:p>
            <a:pPr marL="0" indent="0">
              <a:buNone/>
            </a:pPr>
            <a:r>
              <a:rPr lang="en-US" altLang="zh-CN">
                <a:sym typeface="+mn-ea"/>
              </a:rPr>
              <a:t>pip install tensorboard</a:t>
            </a:r>
            <a:endParaRPr lang="en-US" altLang="zh-CN"/>
          </a:p>
          <a:p>
            <a:pPr marL="0" indent="0">
              <a:buNone/>
            </a:pP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2"/>
          <p:cNvPicPr>
            <a:picLocks noChangeAspect="1"/>
          </p:cNvPicPr>
          <p:nvPr/>
        </p:nvPicPr>
        <p:blipFill>
          <a:blip r:embed="rId1"/>
          <a:stretch>
            <a:fillRect/>
          </a:stretch>
        </p:blipFill>
        <p:spPr>
          <a:xfrm>
            <a:off x="1838960" y="2983230"/>
            <a:ext cx="8618220" cy="1280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highway_env</a:t>
            </a:r>
            <a:r>
              <a:rPr lang="zh-CN" altLang="en-US"/>
              <a:t>安装</a:t>
            </a:r>
            <a:endParaRPr lang="en-US" altLang="zh-CN"/>
          </a:p>
          <a:p>
            <a:pPr marL="0" indent="0">
              <a:buNone/>
            </a:pPr>
            <a:r>
              <a:rPr lang="en-US" altLang="zh-CN"/>
              <a:t>python setup.py install</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3"/>
          <p:cNvPicPr>
            <a:picLocks noChangeAspect="1"/>
          </p:cNvPicPr>
          <p:nvPr/>
        </p:nvPicPr>
        <p:blipFill>
          <a:blip r:embed="rId1"/>
          <a:stretch>
            <a:fillRect/>
          </a:stretch>
        </p:blipFill>
        <p:spPr>
          <a:xfrm>
            <a:off x="1781810" y="2849880"/>
            <a:ext cx="8732520" cy="1158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环境删除</a:t>
            </a:r>
            <a:endParaRPr lang="en-US" altLang="zh-CN"/>
          </a:p>
          <a:p>
            <a:pPr marL="0" indent="0">
              <a:buNone/>
            </a:pPr>
            <a:r>
              <a:rPr lang="en-US" altLang="zh-CN"/>
              <a:t>conda env list</a:t>
            </a:r>
            <a:endParaRPr lang="en-US" altLang="zh-CN"/>
          </a:p>
          <a:p>
            <a:pPr marL="0" indent="0">
              <a:buNone/>
            </a:pPr>
            <a:r>
              <a:rPr lang="en-US" altLang="zh-CN"/>
              <a:t>conda remove -n highenv --all </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5"/>
          <p:cNvPicPr>
            <a:picLocks noChangeAspect="1"/>
          </p:cNvPicPr>
          <p:nvPr/>
        </p:nvPicPr>
        <p:blipFill>
          <a:blip r:embed="rId1"/>
          <a:stretch>
            <a:fillRect/>
          </a:stretch>
        </p:blipFill>
        <p:spPr>
          <a:xfrm>
            <a:off x="3704590" y="2766695"/>
            <a:ext cx="5812155" cy="374269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21622</Words>
  <Application>WPS 演示</Application>
  <PresentationFormat>宽屏</PresentationFormat>
  <Paragraphs>1112</Paragraphs>
  <Slides>69</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69</vt:i4>
      </vt:variant>
    </vt:vector>
  </HeadingPairs>
  <TitlesOfParts>
    <vt:vector size="81" baseType="lpstr">
      <vt:lpstr>Arial</vt:lpstr>
      <vt:lpstr>宋体</vt:lpstr>
      <vt:lpstr>Wingdings</vt:lpstr>
      <vt:lpstr>黑体</vt:lpstr>
      <vt:lpstr>Times New Roman</vt:lpstr>
      <vt:lpstr>等线</vt:lpstr>
      <vt:lpstr>华文彩云</vt:lpstr>
      <vt:lpstr>Calibri</vt:lpstr>
      <vt:lpstr>微软雅黑</vt:lpstr>
      <vt:lpstr>Arial Unicode MS</vt:lpstr>
      <vt:lpstr>Office 佈景主題</vt:lpstr>
      <vt:lpstr>1_Office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Mark</cp:lastModifiedBy>
  <cp:revision>1275</cp:revision>
  <cp:lastPrinted>2018-08-29T07:21:00Z</cp:lastPrinted>
  <dcterms:created xsi:type="dcterms:W3CDTF">2018-08-27T09:51:00Z</dcterms:created>
  <dcterms:modified xsi:type="dcterms:W3CDTF">2025-07-07T08:36:26Z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2052-12.1.0.21915</vt:lpwstr>
  </property>
</Properties>
</file>